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6858000"/>
            <a:ext cx="9146540" cy="1270"/>
          </a:xfrm>
          <a:custGeom>
            <a:avLst/>
            <a:gdLst/>
            <a:ahLst/>
            <a:cxnLst/>
            <a:rect l="l" t="t" r="r" b="b"/>
            <a:pathLst>
              <a:path w="9146540" h="1270">
                <a:moveTo>
                  <a:pt x="0" y="1270"/>
                </a:moveTo>
                <a:lnTo>
                  <a:pt x="9146540" y="1270"/>
                </a:lnTo>
                <a:lnTo>
                  <a:pt x="914654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FE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0" y="69850"/>
            <a:ext cx="9014460" cy="6692900"/>
          </a:xfrm>
          <a:custGeom>
            <a:avLst/>
            <a:gdLst/>
            <a:ahLst/>
            <a:cxnLst/>
            <a:rect l="l" t="t" r="r" b="b"/>
            <a:pathLst>
              <a:path w="901446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  <a:path w="9014460" h="6692900">
                <a:moveTo>
                  <a:pt x="0" y="0"/>
                </a:moveTo>
                <a:lnTo>
                  <a:pt x="0" y="0"/>
                </a:lnTo>
              </a:path>
              <a:path w="9014460" h="6692900">
                <a:moveTo>
                  <a:pt x="9014460" y="6692900"/>
                </a:moveTo>
                <a:lnTo>
                  <a:pt x="9014460" y="669290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537209"/>
            <a:ext cx="791400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2518410"/>
            <a:ext cx="7378700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51140" y="6327472"/>
            <a:ext cx="7194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68636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1140" y="6334365"/>
            <a:ext cx="28575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‹#›</a:t>
            </a:fld>
            <a:endParaRPr spc="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099820"/>
            <a:ext cx="8763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443355" algn="l"/>
                <a:tab pos="2456180" algn="l"/>
              </a:tabLst>
            </a:pPr>
            <a:r>
              <a:rPr sz="3600" b="1" spc="35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600" b="1" spc="43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600" b="1" spc="-1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&amp; RNA </a:t>
            </a:r>
            <a:r>
              <a:rPr lang="en-IN" sz="3600" b="1" spc="28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355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3600" b="1" spc="295" dirty="0" err="1" smtClean="0">
                <a:latin typeface="Times New Roman" pitchFamily="18" charset="0"/>
                <a:cs typeface="Times New Roman" pitchFamily="18" charset="0"/>
              </a:rPr>
              <a:t>enetic</a:t>
            </a:r>
            <a:r>
              <a:rPr lang="en-IN" sz="3600" b="1" spc="2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b="1" spc="35" dirty="0" smtClean="0">
                <a:latin typeface="Times New Roman" pitchFamily="18" charset="0"/>
                <a:cs typeface="Times New Roman" pitchFamily="18" charset="0"/>
              </a:rPr>
              <a:t>Material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91400" y="6324600"/>
            <a:ext cx="1329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>
                <a:solidFill>
                  <a:srgbClr val="FF0000"/>
                </a:solidFill>
              </a:rPr>
              <a:t>21</a:t>
            </a:r>
            <a:r>
              <a:rPr spc="-5" smtClean="0">
                <a:solidFill>
                  <a:srgbClr val="FF0000"/>
                </a:solidFill>
              </a:rPr>
              <a:t>/</a:t>
            </a:r>
            <a:r>
              <a:rPr lang="en-IN" spc="-5" dirty="0" smtClean="0">
                <a:solidFill>
                  <a:srgbClr val="FF0000"/>
                </a:solidFill>
              </a:rPr>
              <a:t>08</a:t>
            </a:r>
            <a:r>
              <a:rPr spc="-5" smtClean="0">
                <a:solidFill>
                  <a:srgbClr val="FF0000"/>
                </a:solidFill>
              </a:rPr>
              <a:t>/</a:t>
            </a:r>
            <a:r>
              <a:rPr lang="en-IN" spc="-5" dirty="0" smtClean="0">
                <a:solidFill>
                  <a:srgbClr val="FF0000"/>
                </a:solidFill>
              </a:rPr>
              <a:t>2020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4191000"/>
            <a:ext cx="571563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b="1" spc="-10" smtClean="0">
                <a:solidFill>
                  <a:srgbClr val="6600CC"/>
                </a:solidFill>
                <a:latin typeface="Arial"/>
                <a:cs typeface="Arial"/>
              </a:rPr>
              <a:t>B</a:t>
            </a:r>
            <a:r>
              <a:rPr sz="1800" b="1" smtClean="0">
                <a:solidFill>
                  <a:srgbClr val="6600CC"/>
                </a:solidFill>
                <a:latin typeface="Arial"/>
                <a:cs typeface="Arial"/>
              </a:rPr>
              <a:t>Y</a:t>
            </a:r>
            <a:endParaRPr lang="en-IN" b="1" dirty="0" smtClean="0">
              <a:solidFill>
                <a:srgbClr val="6600CC"/>
              </a:solidFill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b="1" spc="-5" smtClean="0">
                <a:solidFill>
                  <a:srgbClr val="6600CC"/>
                </a:solidFill>
                <a:latin typeface="Arial"/>
                <a:cs typeface="Arial"/>
              </a:rPr>
              <a:t>Dr</a:t>
            </a:r>
            <a:r>
              <a:rPr sz="1800" b="1" spc="-5">
                <a:solidFill>
                  <a:srgbClr val="6600CC"/>
                </a:solidFill>
                <a:latin typeface="Arial"/>
                <a:cs typeface="Arial"/>
              </a:rPr>
              <a:t>.</a:t>
            </a:r>
            <a:r>
              <a:rPr sz="1800" b="1" spc="-45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lang="en-IN" sz="1800" b="1" spc="-5" dirty="0" smtClean="0">
                <a:solidFill>
                  <a:srgbClr val="6600CC"/>
                </a:solidFill>
                <a:latin typeface="Arial"/>
                <a:cs typeface="Arial"/>
              </a:rPr>
              <a:t>K. </a:t>
            </a:r>
            <a:r>
              <a:rPr lang="en-IN" sz="1800" b="1" spc="-5" dirty="0" err="1" smtClean="0">
                <a:solidFill>
                  <a:srgbClr val="6600CC"/>
                </a:solidFill>
                <a:latin typeface="Arial"/>
                <a:cs typeface="Arial"/>
              </a:rPr>
              <a:t>Aruna</a:t>
            </a:r>
            <a:endParaRPr lang="en-IN" sz="1800" b="1" spc="-5" dirty="0" smtClean="0">
              <a:solidFill>
                <a:srgbClr val="6600CC"/>
              </a:solidFill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lang="en-IN" sz="1800" b="1" spc="-10" dirty="0" smtClean="0">
                <a:solidFill>
                  <a:srgbClr val="6600CC"/>
                </a:solidFill>
                <a:latin typeface="Arial"/>
                <a:cs typeface="Arial"/>
              </a:rPr>
              <a:t>Assistant Professor</a:t>
            </a:r>
          </a:p>
          <a:p>
            <a:pPr marL="1189355" marR="5080" indent="707390" algn="ctr">
              <a:lnSpc>
                <a:spcPct val="100000"/>
              </a:lnSpc>
            </a:pPr>
            <a:r>
              <a:rPr lang="en-IN" sz="1800" b="1" dirty="0" smtClean="0">
                <a:solidFill>
                  <a:srgbClr val="6600CC"/>
                </a:solidFill>
                <a:latin typeface="Arial"/>
                <a:cs typeface="Arial"/>
              </a:rPr>
              <a:t>            Department of Microbiology</a:t>
            </a:r>
            <a:endParaRPr sz="1800">
              <a:solidFill>
                <a:srgbClr val="66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3200" y="1987550"/>
            <a:ext cx="165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6480" y="1490472"/>
            <a:ext cx="555625" cy="15297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1275" algn="just">
              <a:lnSpc>
                <a:spcPct val="100000"/>
              </a:lnSpc>
              <a:spcBef>
                <a:spcPts val="660"/>
              </a:spcBef>
            </a:pPr>
            <a:r>
              <a:rPr sz="2400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342900" algn="just">
              <a:lnSpc>
                <a:spcPct val="115199"/>
              </a:lnSpc>
              <a:spcBef>
                <a:spcPts val="110"/>
              </a:spcBef>
            </a:pPr>
            <a:r>
              <a:rPr sz="2000" spc="-60" dirty="0">
                <a:latin typeface="Arial"/>
                <a:cs typeface="Arial"/>
              </a:rPr>
              <a:t>I  </a:t>
            </a:r>
            <a:r>
              <a:rPr sz="2000" spc="-55" dirty="0">
                <a:latin typeface="Arial"/>
                <a:cs typeface="Arial"/>
              </a:rPr>
              <a:t>II  I</a:t>
            </a:r>
            <a:r>
              <a:rPr sz="2000" spc="-60" dirty="0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9110" y="1490472"/>
            <a:ext cx="3810000" cy="18611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660"/>
              </a:spcBef>
            </a:pP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STEPS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3100"/>
              </a:lnSpc>
              <a:spcBef>
                <a:spcPts val="160"/>
              </a:spcBef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95" dirty="0">
                <a:latin typeface="Arial"/>
                <a:cs typeface="Arial"/>
              </a:rPr>
              <a:t>SIII </a:t>
            </a:r>
            <a:r>
              <a:rPr sz="2000" spc="-25" dirty="0">
                <a:latin typeface="Arial"/>
                <a:cs typeface="Arial"/>
              </a:rPr>
              <a:t>strain  </a:t>
            </a: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110" dirty="0">
                <a:latin typeface="Arial"/>
                <a:cs typeface="Arial"/>
              </a:rPr>
              <a:t>RII </a:t>
            </a:r>
            <a:r>
              <a:rPr sz="2000" spc="-25" dirty="0">
                <a:latin typeface="Arial"/>
                <a:cs typeface="Arial"/>
              </a:rPr>
              <a:t>strain  </a:t>
            </a: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60" dirty="0">
                <a:latin typeface="Arial"/>
                <a:cs typeface="Arial"/>
              </a:rPr>
              <a:t>Heat </a:t>
            </a:r>
            <a:r>
              <a:rPr sz="2000" spc="-30" dirty="0">
                <a:latin typeface="Arial"/>
                <a:cs typeface="Arial"/>
              </a:rPr>
              <a:t>Killed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SIII  </a:t>
            </a:r>
            <a:r>
              <a:rPr sz="2000" spc="-25" dirty="0">
                <a:latin typeface="Arial"/>
                <a:cs typeface="Arial"/>
              </a:rPr>
              <a:t>strain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8359" y="1490472"/>
            <a:ext cx="1729105" cy="15297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660"/>
              </a:spcBef>
            </a:pP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RESULT</a:t>
            </a:r>
            <a:endParaRPr sz="2400">
              <a:latin typeface="Arial"/>
              <a:cs typeface="Arial"/>
            </a:endParaRPr>
          </a:p>
          <a:p>
            <a:pPr marL="12700" marR="26034">
              <a:lnSpc>
                <a:spcPct val="115199"/>
              </a:lnSpc>
              <a:spcBef>
                <a:spcPts val="110"/>
              </a:spcBef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35" dirty="0">
                <a:latin typeface="Arial"/>
                <a:cs typeface="Arial"/>
              </a:rPr>
              <a:t>died  </a:t>
            </a: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60" dirty="0">
                <a:latin typeface="Arial"/>
                <a:cs typeface="Arial"/>
              </a:rPr>
              <a:t>survived  </a:t>
            </a:r>
            <a:r>
              <a:rPr sz="2000" spc="-65" dirty="0">
                <a:latin typeface="Arial"/>
                <a:cs typeface="Arial"/>
              </a:rPr>
              <a:t>Mouse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survived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6480" y="3390900"/>
            <a:ext cx="226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Arial"/>
                <a:cs typeface="Arial"/>
              </a:rPr>
              <a:t>I</a:t>
            </a:r>
            <a:r>
              <a:rPr sz="2000" spc="-265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9110" y="3722370"/>
            <a:ext cx="17868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650" algn="l"/>
              </a:tabLst>
            </a:pPr>
            <a:r>
              <a:rPr sz="2000" spc="-40" dirty="0">
                <a:latin typeface="Arial"/>
                <a:cs typeface="Arial"/>
              </a:rPr>
              <a:t>living	</a:t>
            </a:r>
            <a:r>
              <a:rPr sz="2000" spc="-220" dirty="0">
                <a:latin typeface="Arial"/>
                <a:cs typeface="Arial"/>
              </a:rPr>
              <a:t>R </a:t>
            </a:r>
            <a:r>
              <a:rPr sz="2000" spc="-55" dirty="0">
                <a:latin typeface="Arial"/>
                <a:cs typeface="Arial"/>
              </a:rPr>
              <a:t>II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strain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110" y="3390900"/>
            <a:ext cx="6233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315" algn="l"/>
              </a:tabLst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60" dirty="0">
                <a:latin typeface="Arial"/>
                <a:cs typeface="Arial"/>
              </a:rPr>
              <a:t>Heat </a:t>
            </a:r>
            <a:r>
              <a:rPr sz="2000" spc="-30" dirty="0">
                <a:latin typeface="Arial"/>
                <a:cs typeface="Arial"/>
              </a:rPr>
              <a:t>Killed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SIII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&amp;	</a:t>
            </a: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35" dirty="0">
                <a:latin typeface="Arial"/>
                <a:cs typeface="Arial"/>
              </a:rPr>
              <a:t>died </a:t>
            </a:r>
            <a:r>
              <a:rPr sz="2000" spc="-5" dirty="0">
                <a:latin typeface="Arial"/>
                <a:cs typeface="Arial"/>
              </a:rPr>
              <a:t>&amp;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from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480" y="4921250"/>
            <a:ext cx="161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5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8359" y="3726179"/>
            <a:ext cx="1971039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its </a:t>
            </a:r>
            <a:r>
              <a:rPr sz="2000" spc="-45" dirty="0">
                <a:latin typeface="Arial"/>
                <a:cs typeface="Arial"/>
              </a:rPr>
              <a:t>blood </a:t>
            </a:r>
            <a:r>
              <a:rPr sz="2000" spc="-40" dirty="0">
                <a:latin typeface="Arial"/>
                <a:cs typeface="Arial"/>
              </a:rPr>
              <a:t>live </a:t>
            </a:r>
            <a:r>
              <a:rPr sz="2000" spc="-95" dirty="0">
                <a:latin typeface="Arial"/>
                <a:cs typeface="Arial"/>
              </a:rPr>
              <a:t>SIII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2000">
              <a:latin typeface="Arial"/>
              <a:cs typeface="Arial"/>
            </a:endParaRPr>
          </a:p>
          <a:p>
            <a:pPr marL="12700" marR="267970">
              <a:lnSpc>
                <a:spcPct val="116300"/>
              </a:lnSpc>
              <a:spcBef>
                <a:spcPts val="1035"/>
              </a:spcBef>
            </a:pPr>
            <a:r>
              <a:rPr sz="2000" spc="-20" dirty="0">
                <a:latin typeface="Arial"/>
                <a:cs typeface="Arial"/>
              </a:rPr>
              <a:t>strain </a:t>
            </a:r>
            <a:r>
              <a:rPr sz="2000" spc="-35" dirty="0">
                <a:latin typeface="Arial"/>
                <a:cs typeface="Arial"/>
              </a:rPr>
              <a:t>bacteria  </a:t>
            </a:r>
            <a:r>
              <a:rPr sz="2000" spc="-60" dirty="0">
                <a:latin typeface="Arial"/>
                <a:cs typeface="Arial"/>
              </a:rPr>
              <a:t>recovered  </a:t>
            </a:r>
            <a:r>
              <a:rPr sz="2000" spc="-65" dirty="0">
                <a:latin typeface="Arial"/>
                <a:cs typeface="Arial"/>
              </a:rPr>
              <a:t>Mouse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survived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480" y="5622290"/>
            <a:ext cx="226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5" dirty="0">
                <a:latin typeface="Arial"/>
                <a:cs typeface="Arial"/>
              </a:rPr>
              <a:t>V</a:t>
            </a:r>
            <a:r>
              <a:rPr sz="2000" spc="-6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9110" y="4894579"/>
            <a:ext cx="3959225" cy="138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60" dirty="0">
                <a:latin typeface="Arial"/>
                <a:cs typeface="Arial"/>
              </a:rPr>
              <a:t>Heat </a:t>
            </a:r>
            <a:r>
              <a:rPr sz="2000" spc="-30" dirty="0">
                <a:latin typeface="Arial"/>
                <a:cs typeface="Arial"/>
              </a:rPr>
              <a:t>Killed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SIII+  </a:t>
            </a:r>
            <a:r>
              <a:rPr sz="2000" spc="-40" dirty="0">
                <a:latin typeface="Arial"/>
                <a:cs typeface="Arial"/>
              </a:rPr>
              <a:t>living </a:t>
            </a:r>
            <a:r>
              <a:rPr sz="2000" spc="-114" dirty="0">
                <a:latin typeface="Arial"/>
                <a:cs typeface="Arial"/>
              </a:rPr>
              <a:t>RII </a:t>
            </a:r>
            <a:r>
              <a:rPr sz="2000" spc="-20" dirty="0">
                <a:latin typeface="Arial"/>
                <a:cs typeface="Arial"/>
              </a:rPr>
              <a:t>strain 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100" dirty="0">
                <a:latin typeface="Arial"/>
                <a:cs typeface="Arial"/>
              </a:rPr>
              <a:t>DNase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8800"/>
              </a:lnSpc>
              <a:spcBef>
                <a:spcPts val="300"/>
              </a:spcBef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25" dirty="0">
                <a:latin typeface="Arial"/>
                <a:cs typeface="Arial"/>
              </a:rPr>
              <a:t>injected with </a:t>
            </a:r>
            <a:r>
              <a:rPr sz="2000" spc="-60" dirty="0">
                <a:latin typeface="Arial"/>
                <a:cs typeface="Arial"/>
              </a:rPr>
              <a:t>Heat </a:t>
            </a:r>
            <a:r>
              <a:rPr sz="2000" spc="-30" dirty="0">
                <a:latin typeface="Arial"/>
                <a:cs typeface="Arial"/>
              </a:rPr>
              <a:t>Killed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SIII+  </a:t>
            </a:r>
            <a:r>
              <a:rPr sz="2000" spc="-40" dirty="0">
                <a:latin typeface="Arial"/>
                <a:cs typeface="Arial"/>
              </a:rPr>
              <a:t>living </a:t>
            </a:r>
            <a:r>
              <a:rPr sz="2000" spc="-114" dirty="0">
                <a:latin typeface="Arial"/>
                <a:cs typeface="Arial"/>
              </a:rPr>
              <a:t>RII </a:t>
            </a:r>
            <a:r>
              <a:rPr sz="2000" spc="-20" dirty="0">
                <a:latin typeface="Arial"/>
                <a:cs typeface="Arial"/>
              </a:rPr>
              <a:t>strain 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70" dirty="0">
                <a:latin typeface="Arial"/>
                <a:cs typeface="Arial"/>
              </a:rPr>
              <a:t>Protease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8359" y="5622290"/>
            <a:ext cx="1756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latin typeface="Arial"/>
                <a:cs typeface="Arial"/>
              </a:rPr>
              <a:t>Mouse </a:t>
            </a:r>
            <a:r>
              <a:rPr sz="2000" spc="-35" dirty="0">
                <a:latin typeface="Arial"/>
                <a:cs typeface="Arial"/>
              </a:rPr>
              <a:t>died </a:t>
            </a:r>
            <a:r>
              <a:rPr sz="2000" spc="-20" dirty="0">
                <a:latin typeface="Arial"/>
                <a:cs typeface="Arial"/>
              </a:rPr>
              <a:t>of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8359" y="6108700"/>
            <a:ext cx="1245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0" dirty="0">
                <a:latin typeface="Arial"/>
                <a:cs typeface="Arial"/>
              </a:rPr>
              <a:t>P</a:t>
            </a:r>
            <a:r>
              <a:rPr sz="2000" spc="-110" dirty="0">
                <a:latin typeface="Arial"/>
                <a:cs typeface="Arial"/>
              </a:rPr>
              <a:t>n</a:t>
            </a:r>
            <a:r>
              <a:rPr sz="2000" spc="-60" dirty="0">
                <a:latin typeface="Arial"/>
                <a:cs typeface="Arial"/>
              </a:rPr>
              <a:t>eu</a:t>
            </a:r>
            <a:r>
              <a:rPr sz="2000" spc="-40" dirty="0">
                <a:latin typeface="Arial"/>
                <a:cs typeface="Arial"/>
              </a:rPr>
              <a:t>m</a:t>
            </a:r>
            <a:r>
              <a:rPr sz="2000" spc="-70" dirty="0">
                <a:latin typeface="Arial"/>
                <a:cs typeface="Arial"/>
              </a:rPr>
              <a:t>o</a:t>
            </a:r>
            <a:r>
              <a:rPr sz="2000" spc="-30" dirty="0">
                <a:latin typeface="Arial"/>
                <a:cs typeface="Arial"/>
              </a:rPr>
              <a:t>n</a:t>
            </a:r>
            <a:r>
              <a:rPr sz="2000" spc="-25" dirty="0"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51050" y="720090"/>
            <a:ext cx="5464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5460" marR="5080" indent="-1762760">
              <a:lnSpc>
                <a:spcPct val="100000"/>
              </a:lnSpc>
              <a:spcBef>
                <a:spcPts val="100"/>
              </a:spcBef>
              <a:tabLst>
                <a:tab pos="1076325" algn="l"/>
                <a:tab pos="1814195" algn="l"/>
                <a:tab pos="3779520" algn="l"/>
              </a:tabLst>
            </a:pPr>
            <a:r>
              <a:rPr sz="2400" spc="-35" dirty="0"/>
              <a:t>S</a:t>
            </a:r>
            <a:r>
              <a:rPr sz="2400" spc="-105" dirty="0"/>
              <a:t>T</a:t>
            </a:r>
            <a:r>
              <a:rPr sz="2400" spc="-90" dirty="0"/>
              <a:t>E</a:t>
            </a:r>
            <a:r>
              <a:rPr sz="2400" spc="-55" dirty="0"/>
              <a:t>P</a:t>
            </a:r>
            <a:r>
              <a:rPr sz="2400" spc="-235" dirty="0"/>
              <a:t>S</a:t>
            </a:r>
            <a:r>
              <a:rPr sz="2400" dirty="0"/>
              <a:t>	</a:t>
            </a:r>
            <a:r>
              <a:rPr sz="2400" spc="-130" dirty="0"/>
              <a:t>A</a:t>
            </a:r>
            <a:r>
              <a:rPr sz="2400" spc="40" dirty="0"/>
              <a:t>N</a:t>
            </a:r>
            <a:r>
              <a:rPr sz="2400" spc="-185" dirty="0"/>
              <a:t>D</a:t>
            </a:r>
            <a:r>
              <a:rPr sz="2400" dirty="0"/>
              <a:t>		</a:t>
            </a:r>
            <a:r>
              <a:rPr sz="2400" spc="-60" dirty="0"/>
              <a:t>R</a:t>
            </a:r>
            <a:r>
              <a:rPr sz="2400" spc="-90" dirty="0"/>
              <a:t>E</a:t>
            </a:r>
            <a:r>
              <a:rPr sz="2400" spc="-35" dirty="0"/>
              <a:t>S</a:t>
            </a:r>
            <a:r>
              <a:rPr sz="2400" spc="-80" dirty="0"/>
              <a:t>U</a:t>
            </a:r>
            <a:r>
              <a:rPr sz="2400" spc="40" dirty="0"/>
              <a:t>L</a:t>
            </a:r>
            <a:r>
              <a:rPr sz="2400" spc="-105" dirty="0"/>
              <a:t>T</a:t>
            </a:r>
            <a:r>
              <a:rPr sz="2400" spc="-235" dirty="0"/>
              <a:t>S</a:t>
            </a:r>
            <a:r>
              <a:rPr sz="2400" spc="330" dirty="0"/>
              <a:t> </a:t>
            </a:r>
            <a:r>
              <a:rPr sz="2400" spc="-155" dirty="0"/>
              <a:t>O</a:t>
            </a:r>
            <a:r>
              <a:rPr sz="2400" spc="-250" dirty="0"/>
              <a:t>F</a:t>
            </a:r>
            <a:r>
              <a:rPr sz="2400" dirty="0"/>
              <a:t>	</a:t>
            </a:r>
            <a:r>
              <a:rPr sz="2400" spc="-125" dirty="0"/>
              <a:t>G</a:t>
            </a:r>
            <a:r>
              <a:rPr sz="2400" spc="-60" dirty="0"/>
              <a:t>R</a:t>
            </a:r>
            <a:r>
              <a:rPr sz="2400" spc="135" dirty="0"/>
              <a:t>I</a:t>
            </a:r>
            <a:r>
              <a:rPr sz="2400" spc="-55" dirty="0"/>
              <a:t>F</a:t>
            </a:r>
            <a:r>
              <a:rPr sz="2400" spc="-45" dirty="0"/>
              <a:t>F</a:t>
            </a:r>
            <a:r>
              <a:rPr sz="2400" spc="135" dirty="0"/>
              <a:t>I</a:t>
            </a:r>
            <a:r>
              <a:rPr sz="2400" spc="-114" dirty="0"/>
              <a:t>T</a:t>
            </a:r>
            <a:r>
              <a:rPr sz="2400" spc="15" dirty="0"/>
              <a:t>H</a:t>
            </a:r>
            <a:r>
              <a:rPr sz="2400" spc="260" dirty="0"/>
              <a:t>’</a:t>
            </a:r>
            <a:r>
              <a:rPr sz="2400" spc="-145" dirty="0"/>
              <a:t>S  </a:t>
            </a:r>
            <a:r>
              <a:rPr sz="2400" spc="-55" dirty="0"/>
              <a:t>EXPERIMENT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7851140" y="6310629"/>
            <a:ext cx="106426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z="1400" spc="-5" dirty="0" smtClean="0"/>
              <a:t>21/08/2020</a:t>
            </a:r>
            <a:endParaRPr lang="en-IN" sz="1400" spc="-5" dirty="0"/>
          </a:p>
        </p:txBody>
      </p:sp>
      <p:sp>
        <p:nvSpPr>
          <p:cNvPr id="17" name="object 17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6540" y="6319520"/>
            <a:ext cx="234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489" y="796290"/>
            <a:ext cx="4721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4115" algn="l"/>
              </a:tabLst>
            </a:pPr>
            <a:r>
              <a:rPr sz="2800" spc="-20" dirty="0"/>
              <a:t>GRIFFITH’S	</a:t>
            </a:r>
            <a:r>
              <a:rPr sz="2800" spc="-90" dirty="0"/>
              <a:t>CONCLUSION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800" y="1527809"/>
            <a:ext cx="79133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100"/>
              </a:spcBef>
            </a:pPr>
            <a:r>
              <a:rPr sz="2000" spc="60" dirty="0">
                <a:latin typeface="Arial"/>
                <a:cs typeface="Arial"/>
              </a:rPr>
              <a:t>On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95" dirty="0">
                <a:latin typeface="Arial"/>
                <a:cs typeface="Arial"/>
              </a:rPr>
              <a:t>basis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80" dirty="0">
                <a:latin typeface="Arial"/>
                <a:cs typeface="Arial"/>
              </a:rPr>
              <a:t>Result </a:t>
            </a:r>
            <a:r>
              <a:rPr sz="2000" spc="105" dirty="0">
                <a:latin typeface="Arial"/>
                <a:cs typeface="Arial"/>
              </a:rPr>
              <a:t>of </a:t>
            </a:r>
            <a:r>
              <a:rPr sz="2000" spc="110" dirty="0">
                <a:latin typeface="Arial"/>
                <a:cs typeface="Arial"/>
              </a:rPr>
              <a:t>step </a:t>
            </a:r>
            <a:r>
              <a:rPr sz="2000" spc="50" dirty="0">
                <a:latin typeface="Arial"/>
                <a:cs typeface="Arial"/>
              </a:rPr>
              <a:t>IV </a:t>
            </a:r>
            <a:r>
              <a:rPr sz="2000" spc="110" dirty="0">
                <a:latin typeface="Arial"/>
                <a:cs typeface="Arial"/>
              </a:rPr>
              <a:t>Griffith </a:t>
            </a:r>
            <a:r>
              <a:rPr sz="2000" spc="114" dirty="0">
                <a:latin typeface="Arial"/>
                <a:cs typeface="Arial"/>
              </a:rPr>
              <a:t>concluded that </a:t>
            </a:r>
            <a:r>
              <a:rPr sz="2000" spc="120" dirty="0">
                <a:latin typeface="Arial"/>
                <a:cs typeface="Arial"/>
              </a:rPr>
              <a:t>there  </a:t>
            </a:r>
            <a:r>
              <a:rPr sz="2000" spc="114" dirty="0">
                <a:latin typeface="Arial"/>
                <a:cs typeface="Arial"/>
              </a:rPr>
              <a:t>was transformation </a:t>
            </a:r>
            <a:r>
              <a:rPr sz="2000" spc="105" dirty="0">
                <a:latin typeface="Arial"/>
                <a:cs typeface="Arial"/>
              </a:rPr>
              <a:t>of </a:t>
            </a:r>
            <a:r>
              <a:rPr sz="2000" spc="110" dirty="0">
                <a:latin typeface="Arial"/>
                <a:cs typeface="Arial"/>
              </a:rPr>
              <a:t>Avirulent </a:t>
            </a:r>
            <a:r>
              <a:rPr sz="2000" spc="40" dirty="0">
                <a:latin typeface="Arial"/>
                <a:cs typeface="Arial"/>
              </a:rPr>
              <a:t>RII </a:t>
            </a:r>
            <a:r>
              <a:rPr sz="2000" spc="110" dirty="0">
                <a:latin typeface="Arial"/>
                <a:cs typeface="Arial"/>
              </a:rPr>
              <a:t>type </a:t>
            </a:r>
            <a:r>
              <a:rPr sz="2000" spc="114" dirty="0">
                <a:latin typeface="Arial"/>
                <a:cs typeface="Arial"/>
              </a:rPr>
              <a:t>to </a:t>
            </a:r>
            <a:r>
              <a:rPr sz="2000" spc="105" dirty="0">
                <a:latin typeface="Arial"/>
                <a:cs typeface="Arial"/>
              </a:rPr>
              <a:t>Virulent </a:t>
            </a:r>
            <a:r>
              <a:rPr sz="2000" spc="45" dirty="0">
                <a:latin typeface="Arial"/>
                <a:cs typeface="Arial"/>
              </a:rPr>
              <a:t>SIII </a:t>
            </a:r>
            <a:r>
              <a:rPr sz="2000" spc="110" dirty="0">
                <a:latin typeface="Arial"/>
                <a:cs typeface="Arial"/>
              </a:rPr>
              <a:t>type by  </a:t>
            </a:r>
            <a:r>
              <a:rPr sz="2000" spc="125" dirty="0">
                <a:latin typeface="Arial"/>
                <a:cs typeface="Arial"/>
              </a:rPr>
              <a:t>picking </a:t>
            </a:r>
            <a:r>
              <a:rPr sz="2000" spc="114" dirty="0">
                <a:latin typeface="Arial"/>
                <a:cs typeface="Arial"/>
              </a:rPr>
              <a:t>up </a:t>
            </a:r>
            <a:r>
              <a:rPr sz="2000" spc="100" dirty="0">
                <a:latin typeface="Arial"/>
                <a:cs typeface="Arial"/>
              </a:rPr>
              <a:t>the </a:t>
            </a:r>
            <a:r>
              <a:rPr sz="2000" spc="114" dirty="0">
                <a:latin typeface="Arial"/>
                <a:cs typeface="Arial"/>
              </a:rPr>
              <a:t>genetic </a:t>
            </a:r>
            <a:r>
              <a:rPr sz="2000" spc="105" dirty="0">
                <a:latin typeface="Arial"/>
                <a:cs typeface="Arial"/>
              </a:rPr>
              <a:t>material </a:t>
            </a:r>
            <a:r>
              <a:rPr sz="2000" spc="110" dirty="0">
                <a:latin typeface="Arial"/>
                <a:cs typeface="Arial"/>
              </a:rPr>
              <a:t>encoding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30" dirty="0">
                <a:latin typeface="Arial"/>
                <a:cs typeface="Arial"/>
              </a:rPr>
              <a:t>LPS </a:t>
            </a:r>
            <a:r>
              <a:rPr sz="2000" spc="105" dirty="0">
                <a:latin typeface="Arial"/>
                <a:cs typeface="Arial"/>
              </a:rPr>
              <a:t>capsule </a:t>
            </a:r>
            <a:r>
              <a:rPr sz="2000" spc="125" dirty="0">
                <a:latin typeface="Arial"/>
                <a:cs typeface="Arial"/>
              </a:rPr>
              <a:t>from 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90" dirty="0">
                <a:latin typeface="Arial"/>
                <a:cs typeface="Arial"/>
              </a:rPr>
              <a:t>Heat </a:t>
            </a:r>
            <a:r>
              <a:rPr sz="2000" spc="105" dirty="0">
                <a:latin typeface="Arial"/>
                <a:cs typeface="Arial"/>
              </a:rPr>
              <a:t>Killed 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60" dirty="0">
                <a:latin typeface="Arial"/>
                <a:cs typeface="Arial"/>
              </a:rPr>
              <a:t>III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1151890" algn="l"/>
              </a:tabLst>
            </a:pPr>
            <a:r>
              <a:rPr sz="2000" spc="75" dirty="0">
                <a:latin typeface="Arial"/>
                <a:cs typeface="Arial"/>
              </a:rPr>
              <a:t>This </a:t>
            </a:r>
            <a:r>
              <a:rPr sz="2000" spc="114" dirty="0">
                <a:latin typeface="Arial"/>
                <a:cs typeface="Arial"/>
              </a:rPr>
              <a:t>bacterial transformation </a:t>
            </a:r>
            <a:r>
              <a:rPr sz="2000" spc="110" dirty="0">
                <a:latin typeface="Arial"/>
                <a:cs typeface="Arial"/>
              </a:rPr>
              <a:t>clearly shows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14" dirty="0">
                <a:latin typeface="Arial"/>
                <a:cs typeface="Arial"/>
              </a:rPr>
              <a:t>role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70" dirty="0">
                <a:latin typeface="Arial"/>
                <a:cs typeface="Arial"/>
              </a:rPr>
              <a:t>DNA </a:t>
            </a:r>
            <a:r>
              <a:rPr sz="2000" spc="75" dirty="0">
                <a:latin typeface="Arial"/>
                <a:cs typeface="Arial"/>
              </a:rPr>
              <a:t>as  </a:t>
            </a:r>
            <a:r>
              <a:rPr sz="2000" spc="95" dirty="0">
                <a:latin typeface="Arial"/>
                <a:cs typeface="Arial"/>
              </a:rPr>
              <a:t>Genetic	</a:t>
            </a:r>
            <a:r>
              <a:rPr sz="2000" spc="90" dirty="0">
                <a:latin typeface="Arial"/>
                <a:cs typeface="Arial"/>
              </a:rPr>
              <a:t>Material </a:t>
            </a:r>
            <a:r>
              <a:rPr sz="2000" spc="100" dirty="0">
                <a:latin typeface="Arial"/>
                <a:cs typeface="Arial"/>
              </a:rPr>
              <a:t>and </a:t>
            </a:r>
            <a:r>
              <a:rPr sz="2000" spc="85" dirty="0">
                <a:latin typeface="Arial"/>
                <a:cs typeface="Arial"/>
              </a:rPr>
              <a:t>is </a:t>
            </a:r>
            <a:r>
              <a:rPr sz="2000" spc="135" dirty="0">
                <a:latin typeface="Arial"/>
                <a:cs typeface="Arial"/>
              </a:rPr>
              <a:t>further </a:t>
            </a:r>
            <a:r>
              <a:rPr sz="2000" spc="120" dirty="0">
                <a:latin typeface="Arial"/>
                <a:cs typeface="Arial"/>
              </a:rPr>
              <a:t>confirmed </a:t>
            </a:r>
            <a:r>
              <a:rPr sz="2000" spc="110" dirty="0">
                <a:latin typeface="Arial"/>
                <a:cs typeface="Arial"/>
              </a:rPr>
              <a:t>by results </a:t>
            </a:r>
            <a:r>
              <a:rPr sz="2000" spc="105" dirty="0">
                <a:latin typeface="Arial"/>
                <a:cs typeface="Arial"/>
              </a:rPr>
              <a:t>of </a:t>
            </a:r>
            <a:r>
              <a:rPr sz="2000" spc="110" dirty="0">
                <a:latin typeface="Arial"/>
                <a:cs typeface="Arial"/>
              </a:rPr>
              <a:t>step </a:t>
            </a:r>
            <a:r>
              <a:rPr sz="2000" spc="40" dirty="0">
                <a:latin typeface="Arial"/>
                <a:cs typeface="Arial"/>
              </a:rPr>
              <a:t>V  </a:t>
            </a:r>
            <a:r>
              <a:rPr sz="2000" spc="130" dirty="0">
                <a:latin typeface="Arial"/>
                <a:cs typeface="Arial"/>
              </a:rPr>
              <a:t>which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shows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no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transformation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as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DNase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digests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DNA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and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step  </a:t>
            </a:r>
            <a:r>
              <a:rPr sz="2000" spc="60" dirty="0">
                <a:latin typeface="Arial"/>
                <a:cs typeface="Arial"/>
              </a:rPr>
              <a:t>VI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again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shows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transformation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protease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only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digests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protein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848600" y="6248400"/>
            <a:ext cx="10242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11</a:t>
            </a:fld>
            <a:endParaRPr spc="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1177290"/>
            <a:ext cx="7989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0140" algn="l"/>
                <a:tab pos="2635250" algn="l"/>
                <a:tab pos="3134995" algn="l"/>
                <a:tab pos="4561840" algn="l"/>
                <a:tab pos="5470525" algn="l"/>
                <a:tab pos="6896734" algn="l"/>
              </a:tabLst>
            </a:pPr>
            <a:r>
              <a:rPr sz="2000" spc="100" dirty="0">
                <a:latin typeface="Arial"/>
                <a:cs typeface="Arial"/>
              </a:rPr>
              <a:t>Avery,	</a:t>
            </a:r>
            <a:r>
              <a:rPr sz="2000" spc="85" dirty="0">
                <a:latin typeface="Arial"/>
                <a:cs typeface="Arial"/>
              </a:rPr>
              <a:t>MacLeod,	</a:t>
            </a:r>
            <a:r>
              <a:rPr sz="2000" spc="185" dirty="0">
                <a:latin typeface="Arial"/>
                <a:cs typeface="Arial"/>
              </a:rPr>
              <a:t>&amp;	</a:t>
            </a:r>
            <a:r>
              <a:rPr sz="2000" spc="100" dirty="0">
                <a:latin typeface="Arial"/>
                <a:cs typeface="Arial"/>
              </a:rPr>
              <a:t>McCarty,	</a:t>
            </a:r>
            <a:r>
              <a:rPr sz="2000" spc="70" dirty="0">
                <a:latin typeface="Arial"/>
                <a:cs typeface="Arial"/>
              </a:rPr>
              <a:t>1944	</a:t>
            </a:r>
            <a:r>
              <a:rPr sz="2000" spc="114" dirty="0">
                <a:latin typeface="Arial"/>
                <a:cs typeface="Arial"/>
              </a:rPr>
              <a:t>repeated	</a:t>
            </a:r>
            <a:r>
              <a:rPr sz="2000" spc="110" dirty="0">
                <a:latin typeface="Arial"/>
                <a:cs typeface="Arial"/>
              </a:rPr>
              <a:t>Griffith’s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5035" y="1634490"/>
            <a:ext cx="4042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latin typeface="Arial"/>
                <a:cs typeface="Arial"/>
              </a:rPr>
              <a:t>using </a:t>
            </a:r>
            <a:r>
              <a:rPr sz="2000" spc="114" dirty="0">
                <a:latin typeface="Arial"/>
                <a:cs typeface="Arial"/>
              </a:rPr>
              <a:t>purified </a:t>
            </a:r>
            <a:r>
              <a:rPr sz="2000" spc="110" dirty="0">
                <a:latin typeface="Arial"/>
                <a:cs typeface="Arial"/>
              </a:rPr>
              <a:t>cell </a:t>
            </a:r>
            <a:r>
              <a:rPr sz="2000" spc="114" dirty="0">
                <a:latin typeface="Arial"/>
                <a:cs typeface="Arial"/>
              </a:rPr>
              <a:t>extracts</a:t>
            </a:r>
            <a:r>
              <a:rPr sz="2000" spc="50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1482090"/>
            <a:ext cx="37306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100" dirty="0">
                <a:latin typeface="Arial"/>
                <a:cs typeface="Arial"/>
              </a:rPr>
              <a:t>experiment of </a:t>
            </a:r>
            <a:r>
              <a:rPr sz="2000" spc="114" dirty="0">
                <a:latin typeface="Arial"/>
                <a:cs typeface="Arial"/>
              </a:rPr>
              <a:t>transformation  concluded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2853690"/>
            <a:ext cx="7988934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70" dirty="0">
                <a:latin typeface="Arial"/>
                <a:cs typeface="Arial"/>
              </a:rPr>
              <a:t>Removal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85" dirty="0">
                <a:latin typeface="Arial"/>
                <a:cs typeface="Arial"/>
              </a:rPr>
              <a:t>all </a:t>
            </a:r>
            <a:r>
              <a:rPr sz="2000" spc="120" dirty="0">
                <a:latin typeface="Arial"/>
                <a:cs typeface="Arial"/>
              </a:rPr>
              <a:t>protein </a:t>
            </a:r>
            <a:r>
              <a:rPr sz="2000" spc="125" dirty="0">
                <a:latin typeface="Arial"/>
                <a:cs typeface="Arial"/>
              </a:rPr>
              <a:t>from </a:t>
            </a:r>
            <a:r>
              <a:rPr sz="2000" spc="100" dirty="0">
                <a:latin typeface="Arial"/>
                <a:cs typeface="Arial"/>
              </a:rPr>
              <a:t>the </a:t>
            </a:r>
            <a:r>
              <a:rPr sz="2000" spc="120" dirty="0">
                <a:latin typeface="Arial"/>
                <a:cs typeface="Arial"/>
              </a:rPr>
              <a:t>transforming </a:t>
            </a:r>
            <a:r>
              <a:rPr sz="2000" spc="105" dirty="0">
                <a:latin typeface="Arial"/>
                <a:cs typeface="Arial"/>
              </a:rPr>
              <a:t>material </a:t>
            </a:r>
            <a:r>
              <a:rPr sz="2000" spc="120" dirty="0">
                <a:latin typeface="Arial"/>
                <a:cs typeface="Arial"/>
              </a:rPr>
              <a:t>did </a:t>
            </a:r>
            <a:r>
              <a:rPr sz="2000" spc="114" dirty="0">
                <a:latin typeface="Arial"/>
                <a:cs typeface="Arial"/>
              </a:rPr>
              <a:t>not  destroy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its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ability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transform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strain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818515" indent="63500">
              <a:lnSpc>
                <a:spcPct val="150000"/>
              </a:lnSpc>
            </a:pPr>
            <a:r>
              <a:rPr sz="2000" spc="90" dirty="0">
                <a:latin typeface="Arial"/>
                <a:cs typeface="Arial"/>
              </a:rPr>
              <a:t>DNA-digesting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enzymes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destroyed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all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transforming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ability  </a:t>
            </a:r>
            <a:r>
              <a:rPr sz="2000" spc="65" dirty="0">
                <a:latin typeface="Arial"/>
                <a:cs typeface="Arial"/>
              </a:rPr>
              <a:t>The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transforming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material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239000" y="6327472"/>
            <a:ext cx="133159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12</a:t>
            </a:fld>
            <a:endParaRPr spc="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70" y="228600"/>
            <a:ext cx="86093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800" b="1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Y,M 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ACLEOD  AND  </a:t>
            </a:r>
            <a:r>
              <a:rPr sz="2800" b="1" spc="-5">
                <a:latin typeface="Times New Roman" pitchFamily="18" charset="0"/>
                <a:cs typeface="Times New Roman" pitchFamily="18" charset="0"/>
              </a:rPr>
              <a:t>MCCART </a:t>
            </a:r>
            <a:r>
              <a:rPr sz="2800" b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1944)</a:t>
            </a: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838200"/>
            <a:ext cx="60198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696200" y="6324600"/>
            <a:ext cx="1219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13</a:t>
            </a:fld>
            <a:endParaRPr spc="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41300" marR="5080">
              <a:lnSpc>
                <a:spcPts val="3829"/>
              </a:lnSpc>
              <a:spcBef>
                <a:spcPts val="235"/>
              </a:spcBef>
            </a:pPr>
            <a:r>
              <a:rPr spc="165" dirty="0"/>
              <a:t>Avery, </a:t>
            </a:r>
            <a:r>
              <a:rPr spc="150" dirty="0"/>
              <a:t>MacLeod </a:t>
            </a:r>
            <a:r>
              <a:rPr spc="114" dirty="0"/>
              <a:t>AND</a:t>
            </a:r>
            <a:r>
              <a:rPr spc="-635" dirty="0"/>
              <a:t> </a:t>
            </a:r>
            <a:r>
              <a:rPr spc="170" dirty="0"/>
              <a:t>McCarty  </a:t>
            </a:r>
            <a:r>
              <a:rPr dirty="0"/>
              <a:t>EXPERIMENT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851140" y="6327472"/>
            <a:ext cx="10642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14</a:t>
            </a:fld>
            <a:endParaRPr spc="40" dirty="0"/>
          </a:p>
        </p:txBody>
      </p:sp>
      <p:sp>
        <p:nvSpPr>
          <p:cNvPr id="4" name="object 4"/>
          <p:cNvSpPr txBox="1"/>
          <p:nvPr/>
        </p:nvSpPr>
        <p:spPr>
          <a:xfrm>
            <a:off x="610869" y="1933066"/>
            <a:ext cx="254635" cy="92075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800" spc="-180" dirty="0">
                <a:latin typeface="UnDotum"/>
                <a:cs typeface="UnDotum"/>
              </a:rPr>
              <a:t></a:t>
            </a:r>
            <a:endParaRPr sz="18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spc="-200" dirty="0">
                <a:latin typeface="UnDotum"/>
                <a:cs typeface="UnDotum"/>
              </a:rPr>
              <a:t>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1880" y="1939290"/>
            <a:ext cx="7073265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100" dirty="0">
                <a:latin typeface="Arial"/>
                <a:cs typeface="Arial"/>
              </a:rPr>
              <a:t>based on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transformation</a:t>
            </a:r>
            <a:endParaRPr sz="2000">
              <a:latin typeface="Arial"/>
              <a:cs typeface="Arial"/>
            </a:endParaRPr>
          </a:p>
          <a:p>
            <a:pPr marL="63500" marR="5080" indent="-27940">
              <a:lnSpc>
                <a:spcPct val="150000"/>
              </a:lnSpc>
            </a:pPr>
            <a:r>
              <a:rPr sz="2000" spc="75" dirty="0">
                <a:latin typeface="Arial"/>
                <a:cs typeface="Arial"/>
              </a:rPr>
              <a:t>Cell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free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extract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SIII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strain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Bacterium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was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subjected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to  </a:t>
            </a:r>
            <a:r>
              <a:rPr sz="2000" spc="60" dirty="0">
                <a:latin typeface="Arial"/>
                <a:cs typeface="Arial"/>
              </a:rPr>
              <a:t>DNase,RNase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Protease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3310890"/>
            <a:ext cx="796544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1256030" indent="-320040">
              <a:lnSpc>
                <a:spcPct val="150000"/>
              </a:lnSpc>
              <a:spcBef>
                <a:spcPts val="100"/>
              </a:spcBef>
            </a:pPr>
            <a:r>
              <a:rPr sz="3000" spc="-300" baseline="5555" dirty="0">
                <a:latin typeface="UnDotum"/>
                <a:cs typeface="UnDotum"/>
              </a:rPr>
              <a:t></a:t>
            </a:r>
            <a:r>
              <a:rPr sz="3000" spc="-157" baseline="5555" dirty="0">
                <a:latin typeface="UnDotum"/>
                <a:cs typeface="UnDotum"/>
              </a:rPr>
              <a:t> </a:t>
            </a:r>
            <a:r>
              <a:rPr sz="2000" spc="85" dirty="0">
                <a:latin typeface="Arial"/>
                <a:cs typeface="Arial"/>
              </a:rPr>
              <a:t>Each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treated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extract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was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mixed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with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RII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mixture  </a:t>
            </a:r>
            <a:r>
              <a:rPr sz="2000" spc="110" dirty="0">
                <a:latin typeface="Arial"/>
                <a:cs typeface="Arial"/>
              </a:rPr>
              <a:t>injected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mouse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see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transformation.</a:t>
            </a:r>
            <a:endParaRPr sz="2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200"/>
              </a:spcBef>
              <a:tabLst>
                <a:tab pos="4283710" algn="l"/>
                <a:tab pos="6246495" algn="l"/>
              </a:tabLst>
            </a:pPr>
            <a:r>
              <a:rPr sz="3000" spc="-300" baseline="5555" dirty="0">
                <a:latin typeface="UnDotum"/>
                <a:cs typeface="UnDotum"/>
              </a:rPr>
              <a:t> </a:t>
            </a:r>
            <a:r>
              <a:rPr sz="2000" spc="75" dirty="0">
                <a:latin typeface="Arial"/>
                <a:cs typeface="Arial"/>
              </a:rPr>
              <a:t>In </a:t>
            </a:r>
            <a:r>
              <a:rPr sz="2000" spc="105" dirty="0">
                <a:latin typeface="Arial"/>
                <a:cs typeface="Arial"/>
              </a:rPr>
              <a:t>case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90" dirty="0">
                <a:latin typeface="Arial"/>
                <a:cs typeface="Arial"/>
              </a:rPr>
              <a:t>Protease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RNase	</a:t>
            </a:r>
            <a:r>
              <a:rPr sz="2000" spc="114" dirty="0">
                <a:latin typeface="Arial"/>
                <a:cs typeface="Arial"/>
              </a:rPr>
              <a:t>transformation	</a:t>
            </a:r>
            <a:r>
              <a:rPr sz="2000" spc="110" dirty="0">
                <a:latin typeface="Arial"/>
                <a:cs typeface="Arial"/>
              </a:rPr>
              <a:t>was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recorded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3000" spc="-300" baseline="5555" dirty="0">
                <a:latin typeface="UnDotum"/>
                <a:cs typeface="UnDotum"/>
              </a:rPr>
              <a:t></a:t>
            </a:r>
            <a:r>
              <a:rPr sz="3000" spc="-15" baseline="5555" dirty="0">
                <a:latin typeface="UnDotum"/>
                <a:cs typeface="UnDotum"/>
              </a:rPr>
              <a:t> </a:t>
            </a:r>
            <a:r>
              <a:rPr sz="2000" spc="80" dirty="0">
                <a:latin typeface="Arial"/>
                <a:cs typeface="Arial"/>
              </a:rPr>
              <a:t>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case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DNase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no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transformation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was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recorded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48690"/>
            <a:ext cx="692658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110" dirty="0">
                <a:solidFill>
                  <a:srgbClr val="FF0000"/>
                </a:solidFill>
                <a:latin typeface="Arial"/>
                <a:cs typeface="Arial"/>
              </a:rPr>
              <a:t>Avery et </a:t>
            </a:r>
            <a:r>
              <a:rPr sz="2000" spc="80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000" spc="60" dirty="0">
                <a:solidFill>
                  <a:srgbClr val="FF0000"/>
                </a:solidFill>
                <a:latin typeface="Arial"/>
                <a:cs typeface="Arial"/>
              </a:rPr>
              <a:t>(1944) </a:t>
            </a:r>
            <a:r>
              <a:rPr sz="2000" spc="100" dirty="0">
                <a:latin typeface="Arial"/>
                <a:cs typeface="Arial"/>
              </a:rPr>
              <a:t>revealed </a:t>
            </a:r>
            <a:r>
              <a:rPr sz="2000" spc="110" dirty="0">
                <a:latin typeface="Arial"/>
                <a:cs typeface="Arial"/>
              </a:rPr>
              <a:t>the chemical </a:t>
            </a:r>
            <a:r>
              <a:rPr sz="2000" spc="114" dirty="0">
                <a:latin typeface="Arial"/>
                <a:cs typeface="Arial"/>
              </a:rPr>
              <a:t>nature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the  </a:t>
            </a:r>
            <a:r>
              <a:rPr sz="2000" spc="120" dirty="0">
                <a:latin typeface="Arial"/>
                <a:cs typeface="Arial"/>
              </a:rPr>
              <a:t>transforming </a:t>
            </a:r>
            <a:r>
              <a:rPr sz="2000" spc="110" dirty="0">
                <a:latin typeface="Arial"/>
                <a:cs typeface="Arial"/>
              </a:rPr>
              <a:t>substance </a:t>
            </a:r>
            <a:r>
              <a:rPr sz="2000" spc="120" dirty="0">
                <a:latin typeface="Arial"/>
                <a:cs typeface="Arial"/>
              </a:rPr>
              <a:t>to </a:t>
            </a:r>
            <a:r>
              <a:rPr sz="2000" spc="105" dirty="0">
                <a:latin typeface="Arial"/>
                <a:cs typeface="Arial"/>
              </a:rPr>
              <a:t>be </a:t>
            </a:r>
            <a:r>
              <a:rPr sz="2000" spc="70" dirty="0">
                <a:latin typeface="Arial"/>
                <a:cs typeface="Arial"/>
              </a:rPr>
              <a:t>DNA. </a:t>
            </a:r>
            <a:r>
              <a:rPr sz="2000" spc="80" dirty="0">
                <a:latin typeface="Arial"/>
                <a:cs typeface="Arial"/>
              </a:rPr>
              <a:t>With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00" dirty="0">
                <a:latin typeface="Arial"/>
                <a:cs typeface="Arial"/>
              </a:rPr>
              <a:t>help of  </a:t>
            </a:r>
            <a:r>
              <a:rPr sz="2000" spc="105" dirty="0">
                <a:latin typeface="Arial"/>
                <a:cs typeface="Arial"/>
              </a:rPr>
              <a:t>experiment </a:t>
            </a:r>
            <a:r>
              <a:rPr sz="2000" spc="100" dirty="0">
                <a:latin typeface="Arial"/>
                <a:cs typeface="Arial"/>
              </a:rPr>
              <a:t>they </a:t>
            </a:r>
            <a:r>
              <a:rPr sz="2000" spc="110" dirty="0">
                <a:latin typeface="Arial"/>
                <a:cs typeface="Arial"/>
              </a:rPr>
              <a:t>showed </a:t>
            </a:r>
            <a:r>
              <a:rPr sz="2000" spc="114" dirty="0">
                <a:latin typeface="Arial"/>
                <a:cs typeface="Arial"/>
              </a:rPr>
              <a:t>that </a:t>
            </a:r>
            <a:r>
              <a:rPr sz="2000" spc="70" dirty="0">
                <a:latin typeface="Arial"/>
                <a:cs typeface="Arial"/>
              </a:rPr>
              <a:t>DNA </a:t>
            </a:r>
            <a:r>
              <a:rPr sz="2000" spc="100" dirty="0">
                <a:latin typeface="Arial"/>
                <a:cs typeface="Arial"/>
              </a:rPr>
              <a:t>isolated </a:t>
            </a:r>
            <a:r>
              <a:rPr sz="2000" spc="125" dirty="0">
                <a:latin typeface="Arial"/>
                <a:cs typeface="Arial"/>
              </a:rPr>
              <a:t>from </a:t>
            </a:r>
            <a:r>
              <a:rPr sz="2000" spc="45" dirty="0">
                <a:latin typeface="Arial"/>
                <a:cs typeface="Arial"/>
              </a:rPr>
              <a:t>SIII  </a:t>
            </a:r>
            <a:r>
              <a:rPr sz="2000" spc="114" dirty="0">
                <a:latin typeface="Arial"/>
                <a:cs typeface="Arial"/>
              </a:rPr>
              <a:t>strain Bacteria could </a:t>
            </a:r>
            <a:r>
              <a:rPr sz="2000" spc="125" dirty="0">
                <a:latin typeface="Arial"/>
                <a:cs typeface="Arial"/>
              </a:rPr>
              <a:t>confer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10" dirty="0">
                <a:latin typeface="Arial"/>
                <a:cs typeface="Arial"/>
              </a:rPr>
              <a:t>pathogenic </a:t>
            </a:r>
            <a:r>
              <a:rPr sz="2000" spc="125" dirty="0">
                <a:latin typeface="Arial"/>
                <a:cs typeface="Arial"/>
              </a:rPr>
              <a:t>properties  </a:t>
            </a:r>
            <a:r>
              <a:rPr sz="2000" spc="120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II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strain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Bacteria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6835" algn="just">
              <a:lnSpc>
                <a:spcPct val="100000"/>
              </a:lnSpc>
              <a:spcBef>
                <a:spcPts val="1200"/>
              </a:spcBef>
            </a:pPr>
            <a:r>
              <a:rPr sz="2000" spc="100" dirty="0">
                <a:latin typeface="Arial"/>
                <a:cs typeface="Arial"/>
              </a:rPr>
              <a:t>Two </a:t>
            </a:r>
            <a:r>
              <a:rPr sz="2000" spc="110" dirty="0">
                <a:latin typeface="Arial"/>
                <a:cs typeface="Arial"/>
              </a:rPr>
              <a:t>conclusion </a:t>
            </a:r>
            <a:r>
              <a:rPr sz="2000" spc="130" dirty="0">
                <a:latin typeface="Arial"/>
                <a:cs typeface="Arial"/>
              </a:rPr>
              <a:t>were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derived</a:t>
            </a:r>
            <a:endParaRPr sz="2000">
              <a:latin typeface="Arial"/>
              <a:cs typeface="Arial"/>
            </a:endParaRPr>
          </a:p>
          <a:p>
            <a:pPr marL="12700" marR="167005" algn="just">
              <a:lnSpc>
                <a:spcPct val="150000"/>
              </a:lnSpc>
            </a:pPr>
            <a:r>
              <a:rPr sz="2000" spc="100" dirty="0">
                <a:latin typeface="Arial"/>
                <a:cs typeface="Arial"/>
              </a:rPr>
              <a:t>1.Active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factor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DNA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which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can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cause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transformation  </a:t>
            </a:r>
            <a:r>
              <a:rPr sz="2000" spc="50" dirty="0">
                <a:latin typeface="Arial"/>
                <a:cs typeface="Arial"/>
              </a:rPr>
              <a:t>2.SIII </a:t>
            </a:r>
            <a:r>
              <a:rPr sz="2000" spc="114" dirty="0">
                <a:latin typeface="Arial"/>
                <a:cs typeface="Arial"/>
              </a:rPr>
              <a:t>strain </a:t>
            </a:r>
            <a:r>
              <a:rPr sz="2000" spc="105" dirty="0">
                <a:latin typeface="Arial"/>
                <a:cs typeface="Arial"/>
              </a:rPr>
              <a:t>contains the </a:t>
            </a:r>
            <a:r>
              <a:rPr sz="2000" spc="110" dirty="0">
                <a:latin typeface="Arial"/>
                <a:cs typeface="Arial"/>
              </a:rPr>
              <a:t>Active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7851140" y="6327472"/>
            <a:ext cx="129286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15</a:t>
            </a:fld>
            <a:endParaRPr spc="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397509"/>
            <a:ext cx="6606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4520" algn="l"/>
                <a:tab pos="2981960" algn="l"/>
              </a:tabLst>
            </a:pPr>
            <a:r>
              <a:rPr spc="160" dirty="0"/>
              <a:t>Hershey	</a:t>
            </a:r>
            <a:r>
              <a:rPr spc="114" dirty="0"/>
              <a:t>AND	Chase</a:t>
            </a:r>
            <a:r>
              <a:rPr spc="-135" dirty="0"/>
              <a:t> </a:t>
            </a:r>
            <a:r>
              <a:rPr spc="155" dirty="0"/>
              <a:t>Experiment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91400" y="6327472"/>
            <a:ext cx="11791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16</a:t>
            </a:fld>
            <a:endParaRPr spc="40" dirty="0"/>
          </a:p>
        </p:txBody>
      </p:sp>
      <p:sp>
        <p:nvSpPr>
          <p:cNvPr id="4" name="object 4"/>
          <p:cNvSpPr txBox="1"/>
          <p:nvPr/>
        </p:nvSpPr>
        <p:spPr>
          <a:xfrm>
            <a:off x="914400" y="1372870"/>
            <a:ext cx="73355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7865">
              <a:lnSpc>
                <a:spcPct val="150000"/>
              </a:lnSpc>
              <a:spcBef>
                <a:spcPts val="100"/>
              </a:spcBef>
              <a:tabLst>
                <a:tab pos="5113020" algn="l"/>
              </a:tabLst>
            </a:pPr>
            <a:r>
              <a:rPr sz="2000" spc="145" dirty="0">
                <a:latin typeface="Arial"/>
                <a:cs typeface="Arial"/>
              </a:rPr>
              <a:t>A</a:t>
            </a:r>
            <a:r>
              <a:rPr sz="2000" spc="55" dirty="0">
                <a:latin typeface="Arial"/>
                <a:cs typeface="Arial"/>
              </a:rPr>
              <a:t>l</a:t>
            </a:r>
            <a:r>
              <a:rPr sz="2000" spc="110" dirty="0">
                <a:latin typeface="Arial"/>
                <a:cs typeface="Arial"/>
              </a:rPr>
              <a:t>f</a:t>
            </a:r>
            <a:r>
              <a:rPr sz="2000" spc="200" dirty="0">
                <a:latin typeface="Arial"/>
                <a:cs typeface="Arial"/>
              </a:rPr>
              <a:t>r</a:t>
            </a:r>
            <a:r>
              <a:rPr sz="2000" spc="100" dirty="0">
                <a:latin typeface="Arial"/>
                <a:cs typeface="Arial"/>
              </a:rPr>
              <a:t>e</a:t>
            </a:r>
            <a:r>
              <a:rPr sz="2000" spc="105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H</a:t>
            </a:r>
            <a:r>
              <a:rPr sz="2000" spc="135" dirty="0">
                <a:latin typeface="Arial"/>
                <a:cs typeface="Arial"/>
              </a:rPr>
              <a:t>er</a:t>
            </a:r>
            <a:r>
              <a:rPr sz="2000" spc="80" dirty="0">
                <a:latin typeface="Arial"/>
                <a:cs typeface="Arial"/>
              </a:rPr>
              <a:t>s</a:t>
            </a:r>
            <a:r>
              <a:rPr sz="2000" spc="85" dirty="0">
                <a:latin typeface="Arial"/>
                <a:cs typeface="Arial"/>
              </a:rPr>
              <a:t>hey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</a:t>
            </a:r>
            <a:r>
              <a:rPr sz="2000" spc="100" dirty="0">
                <a:latin typeface="Arial"/>
                <a:cs typeface="Arial"/>
              </a:rPr>
              <a:t>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135" dirty="0">
                <a:latin typeface="Arial"/>
                <a:cs typeface="Arial"/>
              </a:rPr>
              <a:t>ar</a:t>
            </a:r>
            <a:r>
              <a:rPr sz="2000" spc="105" dirty="0">
                <a:latin typeface="Arial"/>
                <a:cs typeface="Arial"/>
              </a:rPr>
              <a:t>tha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C</a:t>
            </a:r>
            <a:r>
              <a:rPr sz="2000" spc="105" dirty="0">
                <a:latin typeface="Arial"/>
                <a:cs typeface="Arial"/>
              </a:rPr>
              <a:t>h</a:t>
            </a:r>
            <a:r>
              <a:rPr sz="2000" spc="65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s</a:t>
            </a:r>
            <a:r>
              <a:rPr sz="2000" spc="65" dirty="0">
                <a:latin typeface="Arial"/>
                <a:cs typeface="Arial"/>
              </a:rPr>
              <a:t>e</a:t>
            </a:r>
            <a:r>
              <a:rPr sz="2000" spc="70" dirty="0">
                <a:latin typeface="Arial"/>
                <a:cs typeface="Arial"/>
              </a:rPr>
              <a:t>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19</a:t>
            </a:r>
            <a:r>
              <a:rPr sz="2000" spc="65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80" dirty="0">
                <a:latin typeface="Arial"/>
                <a:cs typeface="Arial"/>
              </a:rPr>
              <a:t>i</a:t>
            </a:r>
            <a:r>
              <a:rPr sz="2000" spc="105" dirty="0">
                <a:latin typeface="Arial"/>
                <a:cs typeface="Arial"/>
              </a:rPr>
              <a:t>n</a:t>
            </a:r>
            <a:r>
              <a:rPr sz="2000" spc="80" dirty="0">
                <a:latin typeface="Arial"/>
                <a:cs typeface="Arial"/>
              </a:rPr>
              <a:t>v</a:t>
            </a:r>
            <a:r>
              <a:rPr sz="2000" spc="75" dirty="0">
                <a:latin typeface="Arial"/>
                <a:cs typeface="Arial"/>
              </a:rPr>
              <a:t>e</a:t>
            </a:r>
            <a:r>
              <a:rPr sz="2000" spc="80" dirty="0">
                <a:latin typeface="Arial"/>
                <a:cs typeface="Arial"/>
              </a:rPr>
              <a:t>s</a:t>
            </a:r>
            <a:r>
              <a:rPr sz="2000" spc="100" dirty="0">
                <a:latin typeface="Arial"/>
                <a:cs typeface="Arial"/>
              </a:rPr>
              <a:t>tig</a:t>
            </a:r>
            <a:r>
              <a:rPr sz="2000" spc="150" dirty="0">
                <a:latin typeface="Arial"/>
                <a:cs typeface="Arial"/>
              </a:rPr>
              <a:t>a</a:t>
            </a:r>
            <a:r>
              <a:rPr sz="2000" spc="100" dirty="0">
                <a:latin typeface="Arial"/>
                <a:cs typeface="Arial"/>
              </a:rPr>
              <a:t>ted  </a:t>
            </a:r>
            <a:r>
              <a:rPr sz="2000" b="1" spc="190" dirty="0">
                <a:solidFill>
                  <a:srgbClr val="FF0000"/>
                </a:solidFill>
                <a:latin typeface="Arial"/>
                <a:cs typeface="Arial"/>
              </a:rPr>
              <a:t>bacteriophages</a:t>
            </a:r>
            <a:r>
              <a:rPr sz="2000" b="1" spc="-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: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viruses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that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infect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bacteria</a:t>
            </a:r>
            <a:endParaRPr sz="2000">
              <a:latin typeface="Arial"/>
              <a:cs typeface="Arial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bacteriophage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was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composed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only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protein</a:t>
            </a:r>
            <a:endParaRPr sz="2000">
              <a:latin typeface="Arial"/>
              <a:cs typeface="Arial"/>
            </a:endParaRPr>
          </a:p>
          <a:p>
            <a:pPr marL="12700" marR="127635">
              <a:lnSpc>
                <a:spcPct val="150000"/>
              </a:lnSpc>
              <a:buChar char="-"/>
              <a:tabLst>
                <a:tab pos="162560" algn="l"/>
              </a:tabLst>
            </a:pPr>
            <a:r>
              <a:rPr sz="2000" spc="100" dirty="0">
                <a:latin typeface="Arial"/>
                <a:cs typeface="Arial"/>
              </a:rPr>
              <a:t>they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wanted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determine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which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these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molecules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is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the  </a:t>
            </a:r>
            <a:r>
              <a:rPr sz="2000" spc="114" dirty="0">
                <a:latin typeface="Arial"/>
                <a:cs typeface="Arial"/>
              </a:rPr>
              <a:t>genetic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material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that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enters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into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bacteria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" y="962659"/>
            <a:ext cx="3093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1975" algn="l"/>
              </a:tabLst>
            </a:pPr>
            <a:r>
              <a:rPr sz="4000" spc="-85" dirty="0"/>
              <a:t>Life </a:t>
            </a:r>
            <a:r>
              <a:rPr sz="4000" spc="-240" dirty="0"/>
              <a:t>Cycle </a:t>
            </a:r>
            <a:r>
              <a:rPr sz="4000" spc="-35" dirty="0"/>
              <a:t>of</a:t>
            </a:r>
            <a:r>
              <a:rPr sz="4000" spc="-95" dirty="0"/>
              <a:t> </a:t>
            </a:r>
            <a:r>
              <a:rPr sz="4000" spc="-425" dirty="0"/>
              <a:t>T-  </a:t>
            </a:r>
            <a:r>
              <a:rPr sz="4000" spc="120" dirty="0"/>
              <a:t>2	</a:t>
            </a:r>
            <a:r>
              <a:rPr sz="4000" spc="-210" dirty="0"/>
              <a:t>Phage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0970" y="2548890"/>
            <a:ext cx="3221355" cy="238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19050" indent="-351790">
              <a:lnSpc>
                <a:spcPct val="100000"/>
              </a:lnSpc>
              <a:spcBef>
                <a:spcPts val="100"/>
              </a:spcBef>
            </a:pPr>
            <a:r>
              <a:rPr sz="2800" spc="-395" smtClean="0">
                <a:latin typeface="Arial"/>
                <a:cs typeface="Arial"/>
              </a:rPr>
              <a:t>Phage </a:t>
            </a:r>
            <a:r>
              <a:rPr sz="2800" spc="-254" dirty="0">
                <a:latin typeface="Arial"/>
                <a:cs typeface="Arial"/>
              </a:rPr>
              <a:t>is </a:t>
            </a:r>
            <a:r>
              <a:rPr sz="2800" spc="-390" dirty="0">
                <a:latin typeface="Arial"/>
                <a:cs typeface="Arial"/>
              </a:rPr>
              <a:t>made </a:t>
            </a:r>
            <a:r>
              <a:rPr sz="2800" spc="-165" dirty="0">
                <a:latin typeface="Arial"/>
                <a:cs typeface="Arial"/>
              </a:rPr>
              <a:t>of </a:t>
            </a:r>
            <a:r>
              <a:rPr sz="2800" spc="-180" dirty="0">
                <a:latin typeface="Arial"/>
                <a:cs typeface="Arial"/>
              </a:rPr>
              <a:t>DNA  </a:t>
            </a:r>
            <a:r>
              <a:rPr sz="2800" spc="-365" dirty="0">
                <a:latin typeface="Arial"/>
                <a:cs typeface="Arial"/>
              </a:rPr>
              <a:t>and </a:t>
            </a:r>
            <a:r>
              <a:rPr sz="2800" spc="-170" dirty="0">
                <a:latin typeface="Arial"/>
                <a:cs typeface="Arial"/>
              </a:rPr>
              <a:t>protein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280" dirty="0">
                <a:latin typeface="Arial"/>
                <a:cs typeface="Arial"/>
              </a:rPr>
              <a:t>coat</a:t>
            </a:r>
            <a:endParaRPr sz="2800">
              <a:latin typeface="Arial"/>
              <a:cs typeface="Arial"/>
            </a:endParaRPr>
          </a:p>
          <a:p>
            <a:pPr marL="572770" marR="17780" indent="-228600" algn="just">
              <a:lnSpc>
                <a:spcPct val="100000"/>
              </a:lnSpc>
              <a:spcBef>
                <a:spcPts val="370"/>
              </a:spcBef>
            </a:pPr>
            <a:r>
              <a:rPr sz="2400" spc="-130" dirty="0">
                <a:latin typeface="Arial"/>
                <a:cs typeface="Arial"/>
              </a:rPr>
              <a:t>Only </a:t>
            </a:r>
            <a:r>
              <a:rPr sz="2400" spc="-155" dirty="0">
                <a:latin typeface="Arial"/>
                <a:cs typeface="Arial"/>
              </a:rPr>
              <a:t>DNA </a:t>
            </a:r>
            <a:r>
              <a:rPr sz="2400" spc="-229" dirty="0">
                <a:latin typeface="Arial"/>
                <a:cs typeface="Arial"/>
              </a:rPr>
              <a:t>enters </a:t>
            </a:r>
            <a:r>
              <a:rPr sz="2400" spc="-110" dirty="0">
                <a:latin typeface="Arial"/>
                <a:cs typeface="Arial"/>
              </a:rPr>
              <a:t>in </a:t>
            </a:r>
            <a:r>
              <a:rPr sz="2400" spc="-210" dirty="0">
                <a:latin typeface="Arial"/>
                <a:cs typeface="Arial"/>
              </a:rPr>
              <a:t>the  </a:t>
            </a:r>
            <a:r>
              <a:rPr sz="2400" spc="-204" dirty="0">
                <a:latin typeface="Arial"/>
                <a:cs typeface="Arial"/>
              </a:rPr>
              <a:t>Bacterial  </a:t>
            </a:r>
            <a:r>
              <a:rPr sz="2400" spc="-145" dirty="0">
                <a:latin typeface="Arial"/>
                <a:cs typeface="Arial"/>
              </a:rPr>
              <a:t>cell </a:t>
            </a:r>
            <a:r>
              <a:rPr sz="2400" spc="-315" dirty="0">
                <a:latin typeface="Arial"/>
                <a:cs typeface="Arial"/>
              </a:rPr>
              <a:t>and  </a:t>
            </a:r>
            <a:r>
              <a:rPr sz="2400" spc="-145" dirty="0">
                <a:latin typeface="Arial"/>
                <a:cs typeface="Arial"/>
              </a:rPr>
              <a:t>protein </a:t>
            </a:r>
            <a:r>
              <a:rPr sz="2400" spc="-240" dirty="0">
                <a:latin typeface="Arial"/>
                <a:cs typeface="Arial"/>
              </a:rPr>
              <a:t>coat </a:t>
            </a:r>
            <a:r>
              <a:rPr sz="2400" spc="-220" dirty="0">
                <a:latin typeface="Arial"/>
                <a:cs typeface="Arial"/>
              </a:rPr>
              <a:t>is </a:t>
            </a:r>
            <a:r>
              <a:rPr sz="2400" spc="-85" dirty="0">
                <a:latin typeface="Arial"/>
                <a:cs typeface="Arial"/>
              </a:rPr>
              <a:t>left </a:t>
            </a:r>
            <a:r>
              <a:rPr sz="2400" spc="-145" dirty="0">
                <a:latin typeface="Arial"/>
                <a:cs typeface="Arial"/>
              </a:rPr>
              <a:t>out  </a:t>
            </a:r>
            <a:r>
              <a:rPr sz="2400" spc="-260" dirty="0"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7100" y="0"/>
            <a:ext cx="5676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51140" y="6327472"/>
            <a:ext cx="114046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17</a:t>
            </a:fld>
            <a:endParaRPr spc="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643890"/>
            <a:ext cx="625729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spc="-125" dirty="0"/>
              <a:t>EVENTS </a:t>
            </a:r>
            <a:r>
              <a:rPr sz="2800" spc="-80" dirty="0"/>
              <a:t>WHICH </a:t>
            </a:r>
            <a:r>
              <a:rPr sz="2800" spc="-130" dirty="0"/>
              <a:t>TAKE </a:t>
            </a:r>
            <a:r>
              <a:rPr sz="2800" spc="-145" dirty="0"/>
              <a:t>PLACE </a:t>
            </a:r>
            <a:r>
              <a:rPr sz="2800" spc="-25" dirty="0"/>
              <a:t>IN </a:t>
            </a:r>
            <a:r>
              <a:rPr sz="2800" spc="-60" dirty="0"/>
              <a:t>LIFE  </a:t>
            </a:r>
            <a:r>
              <a:rPr sz="2800" spc="-180" dirty="0"/>
              <a:t>CYCLE </a:t>
            </a:r>
            <a:r>
              <a:rPr sz="2800" spc="-240" dirty="0"/>
              <a:t>OF</a:t>
            </a:r>
            <a:r>
              <a:rPr sz="2800" spc="-235" dirty="0"/>
              <a:t> </a:t>
            </a:r>
            <a:r>
              <a:rPr sz="2800" spc="-105" dirty="0"/>
              <a:t>BACTERIOPHAGE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5669" y="1496059"/>
            <a:ext cx="729869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809625" indent="-228600">
              <a:lnSpc>
                <a:spcPct val="100000"/>
              </a:lnSpc>
              <a:spcBef>
                <a:spcPts val="100"/>
              </a:spcBef>
              <a:buFont typeface="UnDotum"/>
              <a:buChar char=""/>
              <a:tabLst>
                <a:tab pos="313690" algn="l"/>
              </a:tabLst>
            </a:pPr>
            <a:r>
              <a:rPr sz="2400" spc="-50" dirty="0">
                <a:latin typeface="Arial"/>
                <a:cs typeface="Arial"/>
              </a:rPr>
              <a:t>Attachment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Bacteriophage </a:t>
            </a:r>
            <a:r>
              <a:rPr sz="2400" spc="-15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receptor </a:t>
            </a:r>
            <a:r>
              <a:rPr sz="2400" spc="-25" dirty="0">
                <a:latin typeface="Arial"/>
                <a:cs typeface="Arial"/>
              </a:rPr>
              <a:t>site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on  </a:t>
            </a:r>
            <a:r>
              <a:rPr sz="2400" spc="-35" dirty="0">
                <a:latin typeface="Arial"/>
                <a:cs typeface="Arial"/>
              </a:rPr>
              <a:t>bacterial </a:t>
            </a:r>
            <a:r>
              <a:rPr sz="2400" spc="-40" dirty="0">
                <a:latin typeface="Arial"/>
                <a:cs typeface="Arial"/>
              </a:rPr>
              <a:t>cell </a:t>
            </a:r>
            <a:r>
              <a:rPr sz="2400" spc="-45" dirty="0">
                <a:latin typeface="Arial"/>
                <a:cs typeface="Arial"/>
              </a:rPr>
              <a:t>wall </a:t>
            </a:r>
            <a:r>
              <a:rPr sz="2400" spc="-13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its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tail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"/>
            </a:pPr>
            <a:endParaRPr sz="2500">
              <a:latin typeface="Arial"/>
              <a:cs typeface="Arial"/>
            </a:endParaRPr>
          </a:p>
          <a:p>
            <a:pPr marL="304800" indent="-215900">
              <a:lnSpc>
                <a:spcPct val="100000"/>
              </a:lnSpc>
              <a:buFont typeface="UnDotum"/>
              <a:buChar char=""/>
              <a:tabLst>
                <a:tab pos="304800" algn="l"/>
              </a:tabLst>
            </a:pPr>
            <a:r>
              <a:rPr sz="2400" spc="-45" dirty="0">
                <a:latin typeface="Arial"/>
                <a:cs typeface="Arial"/>
              </a:rPr>
              <a:t>Bacterial </a:t>
            </a:r>
            <a:r>
              <a:rPr sz="2400" spc="-40" dirty="0">
                <a:latin typeface="Arial"/>
                <a:cs typeface="Arial"/>
              </a:rPr>
              <a:t>cell </a:t>
            </a:r>
            <a:r>
              <a:rPr sz="2400" spc="-50" dirty="0">
                <a:latin typeface="Arial"/>
                <a:cs typeface="Arial"/>
              </a:rPr>
              <a:t>wall </a:t>
            </a:r>
            <a:r>
              <a:rPr sz="2400" spc="-65" dirty="0">
                <a:latin typeface="Arial"/>
                <a:cs typeface="Arial"/>
              </a:rPr>
              <a:t>dissolves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point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contact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UnDotum"/>
              <a:buChar char=""/>
            </a:pPr>
            <a:endParaRPr sz="2500">
              <a:latin typeface="Arial"/>
              <a:cs typeface="Arial"/>
            </a:endParaRPr>
          </a:p>
          <a:p>
            <a:pPr marL="393700" marR="666750" indent="-304800">
              <a:lnSpc>
                <a:spcPct val="100000"/>
              </a:lnSpc>
              <a:buFont typeface="UnDotum"/>
              <a:buChar char=""/>
              <a:tabLst>
                <a:tab pos="304800" algn="l"/>
              </a:tabLst>
            </a:pPr>
            <a:r>
              <a:rPr sz="2400" spc="-125" dirty="0">
                <a:latin typeface="Arial"/>
                <a:cs typeface="Arial"/>
              </a:rPr>
              <a:t>Phage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45" dirty="0">
                <a:latin typeface="Arial"/>
                <a:cs typeface="Arial"/>
              </a:rPr>
              <a:t>enters </a:t>
            </a:r>
            <a:r>
              <a:rPr sz="2400" spc="-15" dirty="0">
                <a:latin typeface="Arial"/>
                <a:cs typeface="Arial"/>
              </a:rPr>
              <a:t>into </a:t>
            </a:r>
            <a:r>
              <a:rPr sz="2400" spc="-45" dirty="0">
                <a:latin typeface="Arial"/>
                <a:cs typeface="Arial"/>
              </a:rPr>
              <a:t>Bacterial cell, </a:t>
            </a:r>
            <a:r>
              <a:rPr sz="2400" spc="-30" dirty="0">
                <a:latin typeface="Arial"/>
                <a:cs typeface="Arial"/>
              </a:rPr>
              <a:t>protein </a:t>
            </a:r>
            <a:r>
              <a:rPr sz="2400" spc="-45" dirty="0">
                <a:latin typeface="Arial"/>
                <a:cs typeface="Arial"/>
              </a:rPr>
              <a:t>coat  </a:t>
            </a:r>
            <a:r>
              <a:rPr sz="2400" spc="-50" dirty="0">
                <a:latin typeface="Arial"/>
                <a:cs typeface="Arial"/>
              </a:rPr>
              <a:t>remains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outside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3600" spc="-487" baseline="5787" dirty="0">
                <a:latin typeface="UnDotum"/>
                <a:cs typeface="UnDotum"/>
              </a:rPr>
              <a:t></a:t>
            </a:r>
            <a:r>
              <a:rPr sz="2400" spc="-325" dirty="0">
                <a:latin typeface="Arial"/>
                <a:cs typeface="Arial"/>
              </a:rPr>
              <a:t>Phage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40" dirty="0">
                <a:latin typeface="Arial"/>
                <a:cs typeface="Arial"/>
              </a:rPr>
              <a:t>replicates </a:t>
            </a:r>
            <a:r>
              <a:rPr sz="2400" spc="-45" dirty="0">
                <a:latin typeface="Arial"/>
                <a:cs typeface="Arial"/>
              </a:rPr>
              <a:t>forming </a:t>
            </a:r>
            <a:r>
              <a:rPr sz="2400" spc="-95" dirty="0">
                <a:latin typeface="Arial"/>
                <a:cs typeface="Arial"/>
              </a:rPr>
              <a:t>many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copies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3600" spc="-367" baseline="5787" dirty="0">
                <a:latin typeface="UnDotum"/>
                <a:cs typeface="UnDotum"/>
              </a:rPr>
              <a:t></a:t>
            </a:r>
            <a:r>
              <a:rPr sz="2400" spc="-245" dirty="0">
                <a:latin typeface="Arial"/>
                <a:cs typeface="Arial"/>
              </a:rPr>
              <a:t>Assembly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85" dirty="0">
                <a:latin typeface="Arial"/>
                <a:cs typeface="Arial"/>
              </a:rPr>
              <a:t>phage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10" dirty="0">
                <a:latin typeface="Arial"/>
                <a:cs typeface="Arial"/>
              </a:rPr>
              <a:t>into </a:t>
            </a:r>
            <a:r>
              <a:rPr sz="2400" spc="-95" dirty="0">
                <a:latin typeface="Arial"/>
                <a:cs typeface="Arial"/>
              </a:rPr>
              <a:t>new </a:t>
            </a:r>
            <a:r>
              <a:rPr sz="2400" spc="-30" dirty="0">
                <a:latin typeface="Arial"/>
                <a:cs typeface="Arial"/>
              </a:rPr>
              <a:t>protein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shells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8900" marR="43180">
              <a:lnSpc>
                <a:spcPct val="100000"/>
              </a:lnSpc>
            </a:pPr>
            <a:r>
              <a:rPr sz="3600" spc="-457" baseline="5787" dirty="0">
                <a:latin typeface="UnDotum"/>
                <a:cs typeface="UnDotum"/>
              </a:rPr>
              <a:t></a:t>
            </a:r>
            <a:r>
              <a:rPr sz="2400" spc="-305" dirty="0">
                <a:latin typeface="Arial"/>
                <a:cs typeface="Arial"/>
              </a:rPr>
              <a:t>Lysis </a:t>
            </a:r>
            <a:r>
              <a:rPr sz="2400" spc="-50" dirty="0">
                <a:latin typeface="Arial"/>
                <a:cs typeface="Arial"/>
              </a:rPr>
              <a:t>or </a:t>
            </a:r>
            <a:r>
              <a:rPr sz="2400" spc="-60" dirty="0">
                <a:latin typeface="Arial"/>
                <a:cs typeface="Arial"/>
              </a:rPr>
              <a:t>breakdown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40" dirty="0">
                <a:latin typeface="Arial"/>
                <a:cs typeface="Arial"/>
              </a:rPr>
              <a:t>host cell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release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infective  </a:t>
            </a:r>
            <a:r>
              <a:rPr sz="2400" spc="-85" dirty="0">
                <a:latin typeface="Arial"/>
                <a:cs typeface="Arial"/>
              </a:rPr>
              <a:t>phage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particle.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239000" y="6327472"/>
            <a:ext cx="13315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18</a:t>
            </a:fld>
            <a:endParaRPr spc="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9" y="34290"/>
            <a:ext cx="7513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68170" algn="l"/>
                <a:tab pos="2976880" algn="l"/>
                <a:tab pos="4226560" algn="l"/>
                <a:tab pos="7148195" algn="l"/>
              </a:tabLst>
            </a:pPr>
            <a:r>
              <a:rPr sz="2400" spc="10" dirty="0"/>
              <a:t>H</a:t>
            </a:r>
            <a:r>
              <a:rPr sz="2400" spc="-90" dirty="0"/>
              <a:t>E</a:t>
            </a:r>
            <a:r>
              <a:rPr sz="2400" spc="-60" dirty="0"/>
              <a:t>R</a:t>
            </a:r>
            <a:r>
              <a:rPr sz="2400" spc="-25" dirty="0"/>
              <a:t>S</a:t>
            </a:r>
            <a:r>
              <a:rPr sz="2400" spc="10" dirty="0"/>
              <a:t>H</a:t>
            </a:r>
            <a:r>
              <a:rPr sz="2400" spc="-90" dirty="0"/>
              <a:t>E</a:t>
            </a:r>
            <a:r>
              <a:rPr sz="2400" spc="-380" dirty="0"/>
              <a:t>Y</a:t>
            </a:r>
            <a:r>
              <a:rPr sz="2400" spc="330" dirty="0"/>
              <a:t> </a:t>
            </a:r>
            <a:r>
              <a:rPr sz="2400" spc="-5" dirty="0"/>
              <a:t>&amp;</a:t>
            </a:r>
            <a:r>
              <a:rPr sz="2400" dirty="0"/>
              <a:t>	</a:t>
            </a:r>
            <a:r>
              <a:rPr sz="2400" spc="-150" dirty="0"/>
              <a:t>C</a:t>
            </a:r>
            <a:r>
              <a:rPr sz="2400" spc="15" dirty="0"/>
              <a:t>H</a:t>
            </a:r>
            <a:r>
              <a:rPr sz="2400" spc="-130" dirty="0"/>
              <a:t>A</a:t>
            </a:r>
            <a:r>
              <a:rPr sz="2400" spc="-35" dirty="0"/>
              <a:t>S</a:t>
            </a:r>
            <a:r>
              <a:rPr sz="2400" spc="-290" dirty="0"/>
              <a:t>E</a:t>
            </a:r>
            <a:r>
              <a:rPr sz="2400" dirty="0"/>
              <a:t>	</a:t>
            </a:r>
            <a:r>
              <a:rPr sz="2400" spc="95" dirty="0"/>
              <a:t>(</a:t>
            </a:r>
            <a:r>
              <a:rPr sz="2400" spc="280" dirty="0"/>
              <a:t>1</a:t>
            </a:r>
            <a:r>
              <a:rPr sz="2400" spc="260" dirty="0"/>
              <a:t>9</a:t>
            </a:r>
            <a:r>
              <a:rPr sz="2400" spc="270" dirty="0"/>
              <a:t>52</a:t>
            </a:r>
            <a:r>
              <a:rPr sz="2400" spc="-95" dirty="0"/>
              <a:t>)</a:t>
            </a:r>
            <a:r>
              <a:rPr sz="2400" dirty="0"/>
              <a:t>	</a:t>
            </a:r>
            <a:r>
              <a:rPr sz="2400" spc="-90" dirty="0"/>
              <a:t>E</a:t>
            </a:r>
            <a:r>
              <a:rPr sz="2400" spc="-160" dirty="0"/>
              <a:t>X</a:t>
            </a:r>
            <a:r>
              <a:rPr sz="2400" spc="-55" dirty="0"/>
              <a:t>P</a:t>
            </a:r>
            <a:r>
              <a:rPr sz="2400" spc="-80" dirty="0"/>
              <a:t>E</a:t>
            </a:r>
            <a:r>
              <a:rPr sz="2400" spc="-60" dirty="0"/>
              <a:t>R</a:t>
            </a:r>
            <a:r>
              <a:rPr sz="2400" spc="125" dirty="0"/>
              <a:t>I</a:t>
            </a:r>
            <a:r>
              <a:rPr sz="2400" spc="140" dirty="0"/>
              <a:t>M</a:t>
            </a:r>
            <a:r>
              <a:rPr sz="2400" spc="-90" dirty="0"/>
              <a:t>E</a:t>
            </a:r>
            <a:r>
              <a:rPr sz="2400" spc="40" dirty="0"/>
              <a:t>N</a:t>
            </a:r>
            <a:r>
              <a:rPr sz="2400" spc="-305" dirty="0"/>
              <a:t>T</a:t>
            </a:r>
            <a:r>
              <a:rPr sz="2400" spc="330" dirty="0"/>
              <a:t> </a:t>
            </a:r>
            <a:r>
              <a:rPr sz="2400" spc="-110" dirty="0"/>
              <a:t>W</a:t>
            </a:r>
            <a:r>
              <a:rPr sz="2400" spc="125" dirty="0"/>
              <a:t>I</a:t>
            </a:r>
            <a:r>
              <a:rPr sz="2400" spc="-105" dirty="0"/>
              <a:t>T</a:t>
            </a:r>
            <a:r>
              <a:rPr sz="2400" spc="-195" dirty="0"/>
              <a:t>H</a:t>
            </a:r>
            <a:r>
              <a:rPr sz="2400" dirty="0"/>
              <a:t>	</a:t>
            </a:r>
            <a:r>
              <a:rPr sz="2400" spc="-105" dirty="0"/>
              <a:t>T</a:t>
            </a:r>
            <a:r>
              <a:rPr sz="2400" spc="45" dirty="0"/>
              <a:t>2  </a:t>
            </a:r>
            <a:r>
              <a:rPr sz="2400" spc="-85" dirty="0"/>
              <a:t>BACTERIOPHAGE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33069" y="872490"/>
            <a:ext cx="862012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846455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Arial"/>
                <a:cs typeface="Arial"/>
              </a:rPr>
              <a:t>In </a:t>
            </a:r>
            <a:r>
              <a:rPr sz="2000" spc="-25" dirty="0">
                <a:latin typeface="Arial"/>
                <a:cs typeface="Arial"/>
              </a:rPr>
              <a:t>culture </a:t>
            </a:r>
            <a:r>
              <a:rPr sz="2000" spc="-60" dirty="0">
                <a:latin typeface="Arial"/>
                <a:cs typeface="Arial"/>
              </a:rPr>
              <a:t>I </a:t>
            </a:r>
            <a:r>
              <a:rPr sz="2000" spc="-55" dirty="0">
                <a:latin typeface="Arial"/>
                <a:cs typeface="Arial"/>
              </a:rPr>
              <a:t>Bacteriophage </a:t>
            </a:r>
            <a:r>
              <a:rPr sz="2000" spc="-85" dirty="0">
                <a:latin typeface="Arial"/>
                <a:cs typeface="Arial"/>
              </a:rPr>
              <a:t>was </a:t>
            </a:r>
            <a:r>
              <a:rPr sz="2000" spc="-75" dirty="0">
                <a:latin typeface="Arial"/>
                <a:cs typeface="Arial"/>
              </a:rPr>
              <a:t>grown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35" dirty="0">
                <a:latin typeface="Arial"/>
                <a:cs typeface="Arial"/>
              </a:rPr>
              <a:t>medium containing </a:t>
            </a:r>
            <a:r>
              <a:rPr sz="2000" spc="-60" dirty="0">
                <a:latin typeface="Arial"/>
                <a:cs typeface="Arial"/>
              </a:rPr>
              <a:t>Radioactive  </a:t>
            </a:r>
            <a:r>
              <a:rPr sz="2000" spc="-70" dirty="0">
                <a:latin typeface="Arial"/>
                <a:cs typeface="Arial"/>
              </a:rPr>
              <a:t>Phosphorus </a:t>
            </a:r>
            <a:r>
              <a:rPr sz="2000" spc="-90" dirty="0">
                <a:latin typeface="Arial"/>
                <a:cs typeface="Arial"/>
              </a:rPr>
              <a:t>(</a:t>
            </a:r>
            <a:r>
              <a:rPr sz="1725" spc="-135" baseline="28985" dirty="0">
                <a:latin typeface="Arial"/>
                <a:cs typeface="Arial"/>
              </a:rPr>
              <a:t>32</a:t>
            </a:r>
            <a:r>
              <a:rPr sz="2000" spc="-90" dirty="0">
                <a:latin typeface="Arial"/>
                <a:cs typeface="Arial"/>
              </a:rPr>
              <a:t>P))To </a:t>
            </a:r>
            <a:r>
              <a:rPr sz="2000" spc="-45" dirty="0">
                <a:latin typeface="Arial"/>
                <a:cs typeface="Arial"/>
              </a:rPr>
              <a:t>make </a:t>
            </a:r>
            <a:r>
              <a:rPr sz="2000" spc="-185" dirty="0">
                <a:latin typeface="Arial"/>
                <a:cs typeface="Arial"/>
              </a:rPr>
              <a:t>DNA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Radioactive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14300" marR="788670" indent="63500">
              <a:lnSpc>
                <a:spcPct val="100000"/>
              </a:lnSpc>
            </a:pPr>
            <a:r>
              <a:rPr sz="2000" spc="-40" dirty="0">
                <a:latin typeface="Arial"/>
                <a:cs typeface="Arial"/>
              </a:rPr>
              <a:t>In </a:t>
            </a:r>
            <a:r>
              <a:rPr sz="2000" spc="-25" dirty="0">
                <a:latin typeface="Arial"/>
                <a:cs typeface="Arial"/>
              </a:rPr>
              <a:t>culture </a:t>
            </a:r>
            <a:r>
              <a:rPr sz="2000" spc="-60" dirty="0">
                <a:latin typeface="Arial"/>
                <a:cs typeface="Arial"/>
              </a:rPr>
              <a:t>II </a:t>
            </a:r>
            <a:r>
              <a:rPr sz="2000" spc="-55" dirty="0">
                <a:latin typeface="Arial"/>
                <a:cs typeface="Arial"/>
              </a:rPr>
              <a:t>Bacteriophage </a:t>
            </a:r>
            <a:r>
              <a:rPr sz="2000" spc="-85" dirty="0">
                <a:latin typeface="Arial"/>
                <a:cs typeface="Arial"/>
              </a:rPr>
              <a:t>was </a:t>
            </a:r>
            <a:r>
              <a:rPr sz="2000" spc="-75" dirty="0">
                <a:latin typeface="Arial"/>
                <a:cs typeface="Arial"/>
              </a:rPr>
              <a:t>grown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40" dirty="0">
                <a:latin typeface="Arial"/>
                <a:cs typeface="Arial"/>
              </a:rPr>
              <a:t>medium </a:t>
            </a:r>
            <a:r>
              <a:rPr sz="2000" spc="-35" dirty="0">
                <a:latin typeface="Arial"/>
                <a:cs typeface="Arial"/>
              </a:rPr>
              <a:t>containing </a:t>
            </a:r>
            <a:r>
              <a:rPr sz="2000" spc="-40" dirty="0">
                <a:latin typeface="Arial"/>
                <a:cs typeface="Arial"/>
              </a:rPr>
              <a:t>radioactive  </a:t>
            </a:r>
            <a:r>
              <a:rPr sz="2000" spc="-55" dirty="0">
                <a:latin typeface="Arial"/>
                <a:cs typeface="Arial"/>
              </a:rPr>
              <a:t>Sulphur (</a:t>
            </a:r>
            <a:r>
              <a:rPr sz="1725" spc="-82" baseline="28985" dirty="0">
                <a:latin typeface="Arial"/>
                <a:cs typeface="Arial"/>
              </a:rPr>
              <a:t>35</a:t>
            </a:r>
            <a:r>
              <a:rPr sz="2000" spc="-55" dirty="0">
                <a:latin typeface="Arial"/>
                <a:cs typeface="Arial"/>
              </a:rPr>
              <a:t>S) </a:t>
            </a:r>
            <a:r>
              <a:rPr sz="2000" spc="-165" dirty="0">
                <a:latin typeface="Arial"/>
                <a:cs typeface="Arial"/>
              </a:rPr>
              <a:t>To </a:t>
            </a:r>
            <a:r>
              <a:rPr sz="2000" spc="-45" dirty="0">
                <a:latin typeface="Arial"/>
                <a:cs typeface="Arial"/>
              </a:rPr>
              <a:t>make </a:t>
            </a:r>
            <a:r>
              <a:rPr sz="2000" spc="-30" dirty="0">
                <a:latin typeface="Arial"/>
                <a:cs typeface="Arial"/>
              </a:rPr>
              <a:t>proteins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Radioactive</a:t>
            </a:r>
            <a:endParaRPr sz="2000">
              <a:latin typeface="Arial"/>
              <a:cs typeface="Arial"/>
            </a:endParaRPr>
          </a:p>
          <a:p>
            <a:pPr marL="114300" marR="1125855">
              <a:lnSpc>
                <a:spcPct val="200000"/>
              </a:lnSpc>
              <a:spcBef>
                <a:spcPts val="480"/>
              </a:spcBef>
            </a:pPr>
            <a:r>
              <a:rPr sz="2000" spc="-50" dirty="0">
                <a:latin typeface="Arial"/>
                <a:cs typeface="Arial"/>
              </a:rPr>
              <a:t>Both </a:t>
            </a:r>
            <a:r>
              <a:rPr sz="2000" spc="-25" dirty="0">
                <a:latin typeface="Arial"/>
                <a:cs typeface="Arial"/>
              </a:rPr>
              <a:t>kinds </a:t>
            </a:r>
            <a:r>
              <a:rPr sz="2000" spc="-1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Bacteriophage </a:t>
            </a:r>
            <a:r>
              <a:rPr sz="2000" spc="-30" dirty="0">
                <a:latin typeface="Arial"/>
                <a:cs typeface="Arial"/>
              </a:rPr>
              <a:t>particles </a:t>
            </a:r>
            <a:r>
              <a:rPr sz="2000" spc="-75" dirty="0">
                <a:latin typeface="Arial"/>
                <a:cs typeface="Arial"/>
              </a:rPr>
              <a:t>were </a:t>
            </a:r>
            <a:r>
              <a:rPr sz="2000" spc="-50" dirty="0">
                <a:latin typeface="Arial"/>
                <a:cs typeface="Arial"/>
              </a:rPr>
              <a:t>allowed </a:t>
            </a:r>
            <a:r>
              <a:rPr sz="2000" spc="-15" dirty="0">
                <a:latin typeface="Arial"/>
                <a:cs typeface="Arial"/>
              </a:rPr>
              <a:t>to </a:t>
            </a:r>
            <a:r>
              <a:rPr sz="2000" spc="-10" dirty="0">
                <a:latin typeface="Arial"/>
                <a:cs typeface="Arial"/>
              </a:rPr>
              <a:t>infect </a:t>
            </a:r>
            <a:r>
              <a:rPr sz="2000" spc="-45" dirty="0">
                <a:latin typeface="Arial"/>
                <a:cs typeface="Arial"/>
              </a:rPr>
              <a:t>Bacteria  </a:t>
            </a:r>
            <a:r>
              <a:rPr sz="2000" spc="-125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infected </a:t>
            </a:r>
            <a:r>
              <a:rPr sz="2000" spc="-35" dirty="0">
                <a:latin typeface="Arial"/>
                <a:cs typeface="Arial"/>
              </a:rPr>
              <a:t>bacteria </a:t>
            </a:r>
            <a:r>
              <a:rPr sz="2000" spc="-70" dirty="0">
                <a:latin typeface="Arial"/>
                <a:cs typeface="Arial"/>
              </a:rPr>
              <a:t>were </a:t>
            </a:r>
            <a:r>
              <a:rPr sz="2000" spc="-65" dirty="0">
                <a:latin typeface="Arial"/>
                <a:cs typeface="Arial"/>
              </a:rPr>
              <a:t>observed </a:t>
            </a:r>
            <a:r>
              <a:rPr sz="2000" spc="-15" dirty="0">
                <a:latin typeface="Arial"/>
                <a:cs typeface="Arial"/>
              </a:rPr>
              <a:t>for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radioactivity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Radioactive </a:t>
            </a:r>
            <a:r>
              <a:rPr sz="2000" spc="-70" dirty="0">
                <a:latin typeface="Arial"/>
                <a:cs typeface="Arial"/>
              </a:rPr>
              <a:t>Phosphorus </a:t>
            </a:r>
            <a:r>
              <a:rPr sz="2000" spc="-85" dirty="0">
                <a:latin typeface="Arial"/>
                <a:cs typeface="Arial"/>
              </a:rPr>
              <a:t>was </a:t>
            </a:r>
            <a:r>
              <a:rPr sz="2000" spc="-30" dirty="0">
                <a:latin typeface="Arial"/>
                <a:cs typeface="Arial"/>
              </a:rPr>
              <a:t>found </a:t>
            </a:r>
            <a:r>
              <a:rPr sz="2000" spc="-25" dirty="0">
                <a:latin typeface="Arial"/>
                <a:cs typeface="Arial"/>
              </a:rPr>
              <a:t>with </a:t>
            </a:r>
            <a:r>
              <a:rPr sz="2000" spc="-30" dirty="0">
                <a:latin typeface="Arial"/>
                <a:cs typeface="Arial"/>
              </a:rPr>
              <a:t>bacterial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Radioactive </a:t>
            </a:r>
            <a:r>
              <a:rPr sz="2000" spc="-55" dirty="0">
                <a:latin typeface="Arial"/>
                <a:cs typeface="Arial"/>
              </a:rPr>
              <a:t>Sulphur </a:t>
            </a:r>
            <a:r>
              <a:rPr sz="2000" spc="-85" dirty="0">
                <a:latin typeface="Arial"/>
                <a:cs typeface="Arial"/>
              </a:rPr>
              <a:t>was </a:t>
            </a:r>
            <a:r>
              <a:rPr sz="2000" spc="-15" dirty="0">
                <a:latin typeface="Arial"/>
                <a:cs typeface="Arial"/>
              </a:rPr>
              <a:t>not </a:t>
            </a:r>
            <a:r>
              <a:rPr sz="2000" spc="-35" dirty="0">
                <a:latin typeface="Arial"/>
                <a:cs typeface="Arial"/>
              </a:rPr>
              <a:t>traced </a:t>
            </a:r>
            <a:r>
              <a:rPr sz="2000" spc="-10" dirty="0">
                <a:latin typeface="Arial"/>
                <a:cs typeface="Arial"/>
              </a:rPr>
              <a:t>in </a:t>
            </a:r>
            <a:r>
              <a:rPr sz="2000" spc="-30" dirty="0">
                <a:latin typeface="Arial"/>
                <a:cs typeface="Arial"/>
              </a:rPr>
              <a:t>bacterial </a:t>
            </a:r>
            <a:r>
              <a:rPr sz="2000" spc="-40" dirty="0">
                <a:latin typeface="Arial"/>
                <a:cs typeface="Arial"/>
              </a:rPr>
              <a:t>cells </a:t>
            </a:r>
            <a:r>
              <a:rPr sz="2000" spc="-80" dirty="0">
                <a:latin typeface="Arial"/>
                <a:cs typeface="Arial"/>
              </a:rPr>
              <a:t>( </a:t>
            </a:r>
            <a:r>
              <a:rPr sz="2000" spc="-125" dirty="0">
                <a:latin typeface="Arial"/>
                <a:cs typeface="Arial"/>
              </a:rPr>
              <a:t>Only </a:t>
            </a:r>
            <a:r>
              <a:rPr sz="2000" spc="-15" dirty="0">
                <a:latin typeface="Arial"/>
                <a:cs typeface="Arial"/>
              </a:rPr>
              <a:t>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Ghosts)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14300" marR="17780">
              <a:lnSpc>
                <a:spcPct val="100000"/>
              </a:lnSpc>
            </a:pPr>
            <a:r>
              <a:rPr sz="2000" spc="-55" dirty="0">
                <a:latin typeface="Arial"/>
                <a:cs typeface="Arial"/>
              </a:rPr>
              <a:t>Bacteriophage </a:t>
            </a:r>
            <a:r>
              <a:rPr sz="2000" spc="-75" dirty="0">
                <a:latin typeface="Arial"/>
                <a:cs typeface="Arial"/>
              </a:rPr>
              <a:t>progeny </a:t>
            </a:r>
            <a:r>
              <a:rPr sz="2000" spc="-40" dirty="0">
                <a:latin typeface="Arial"/>
                <a:cs typeface="Arial"/>
              </a:rPr>
              <a:t>carried </a:t>
            </a:r>
            <a:r>
              <a:rPr sz="2000" spc="-70" dirty="0">
                <a:latin typeface="Arial"/>
                <a:cs typeface="Arial"/>
              </a:rPr>
              <a:t>only </a:t>
            </a:r>
            <a:r>
              <a:rPr sz="2000" spc="-40" dirty="0">
                <a:latin typeface="Arial"/>
                <a:cs typeface="Arial"/>
              </a:rPr>
              <a:t>radioactive </a:t>
            </a:r>
            <a:r>
              <a:rPr sz="2000" spc="-55" dirty="0">
                <a:latin typeface="Arial"/>
                <a:cs typeface="Arial"/>
              </a:rPr>
              <a:t>phosphorus </a:t>
            </a:r>
            <a:r>
              <a:rPr sz="2000" spc="-40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not </a:t>
            </a:r>
            <a:r>
              <a:rPr sz="2000" spc="-40" dirty="0">
                <a:latin typeface="Arial"/>
                <a:cs typeface="Arial"/>
              </a:rPr>
              <a:t>radioactive  </a:t>
            </a:r>
            <a:r>
              <a:rPr sz="2000" spc="-35" dirty="0">
                <a:latin typeface="Arial"/>
                <a:cs typeface="Arial"/>
              </a:rPr>
              <a:t>sulphur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91400" y="6327472"/>
            <a:ext cx="1179194" cy="410369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19</a:t>
            </a:fld>
            <a:endParaRPr spc="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26720"/>
            <a:ext cx="798957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100"/>
              </a:spcBef>
            </a:pPr>
            <a:r>
              <a:rPr sz="2000" spc="105" dirty="0">
                <a:latin typeface="Arial"/>
                <a:cs typeface="Arial"/>
              </a:rPr>
              <a:t>It </a:t>
            </a:r>
            <a:r>
              <a:rPr sz="2000" spc="80" dirty="0">
                <a:latin typeface="Arial"/>
                <a:cs typeface="Arial"/>
              </a:rPr>
              <a:t>is </a:t>
            </a:r>
            <a:r>
              <a:rPr sz="2000" spc="110" dirty="0">
                <a:latin typeface="Arial"/>
                <a:cs typeface="Arial"/>
              </a:rPr>
              <a:t>well </a:t>
            </a:r>
            <a:r>
              <a:rPr sz="2000" spc="120" dirty="0">
                <a:latin typeface="Arial"/>
                <a:cs typeface="Arial"/>
              </a:rPr>
              <a:t>known </a:t>
            </a:r>
            <a:r>
              <a:rPr sz="2000" spc="125" dirty="0">
                <a:latin typeface="Arial"/>
                <a:cs typeface="Arial"/>
              </a:rPr>
              <a:t>fact </a:t>
            </a:r>
            <a:r>
              <a:rPr sz="2000" spc="114" dirty="0">
                <a:latin typeface="Arial"/>
                <a:cs typeface="Arial"/>
              </a:rPr>
              <a:t>that </a:t>
            </a:r>
            <a:r>
              <a:rPr sz="2000" spc="105" dirty="0">
                <a:latin typeface="Arial"/>
                <a:cs typeface="Arial"/>
              </a:rPr>
              <a:t>transmission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125" dirty="0">
                <a:latin typeface="Arial"/>
                <a:cs typeface="Arial"/>
              </a:rPr>
              <a:t>traits </a:t>
            </a:r>
            <a:r>
              <a:rPr sz="2000" spc="100" dirty="0">
                <a:latin typeface="Arial"/>
                <a:cs typeface="Arial"/>
              </a:rPr>
              <a:t>takes </a:t>
            </a:r>
            <a:r>
              <a:rPr sz="2000" spc="114" dirty="0">
                <a:latin typeface="Arial"/>
                <a:cs typeface="Arial"/>
              </a:rPr>
              <a:t>place </a:t>
            </a:r>
            <a:r>
              <a:rPr sz="2000" spc="125" dirty="0">
                <a:latin typeface="Arial"/>
                <a:cs typeface="Arial"/>
              </a:rPr>
              <a:t>from  </a:t>
            </a:r>
            <a:r>
              <a:rPr sz="2000" spc="85" dirty="0">
                <a:latin typeface="Arial"/>
                <a:cs typeface="Arial"/>
              </a:rPr>
              <a:t>one </a:t>
            </a:r>
            <a:r>
              <a:rPr sz="2000" spc="105" dirty="0">
                <a:latin typeface="Arial"/>
                <a:cs typeface="Arial"/>
              </a:rPr>
              <a:t>generation </a:t>
            </a:r>
            <a:r>
              <a:rPr sz="2000" spc="120" dirty="0">
                <a:latin typeface="Arial"/>
                <a:cs typeface="Arial"/>
              </a:rPr>
              <a:t>to </a:t>
            </a:r>
            <a:r>
              <a:rPr sz="2000" spc="114" dirty="0">
                <a:latin typeface="Arial"/>
                <a:cs typeface="Arial"/>
              </a:rPr>
              <a:t>other. </a:t>
            </a:r>
            <a:r>
              <a:rPr sz="2000" spc="65" dirty="0">
                <a:latin typeface="Arial"/>
                <a:cs typeface="Arial"/>
              </a:rPr>
              <a:t>The </a:t>
            </a:r>
            <a:r>
              <a:rPr sz="2000" spc="114" dirty="0">
                <a:latin typeface="Arial"/>
                <a:cs typeface="Arial"/>
              </a:rPr>
              <a:t>offsprings are </a:t>
            </a:r>
            <a:r>
              <a:rPr sz="2000" spc="105" dirty="0">
                <a:latin typeface="Arial"/>
                <a:cs typeface="Arial"/>
              </a:rPr>
              <a:t>similar </a:t>
            </a:r>
            <a:r>
              <a:rPr sz="2000" spc="120" dirty="0">
                <a:latin typeface="Arial"/>
                <a:cs typeface="Arial"/>
              </a:rPr>
              <a:t>to both </a:t>
            </a:r>
            <a:r>
              <a:rPr sz="2000" spc="110" dirty="0">
                <a:latin typeface="Arial"/>
                <a:cs typeface="Arial"/>
              </a:rPr>
              <a:t>the   </a:t>
            </a:r>
            <a:r>
              <a:rPr sz="2000" spc="114" dirty="0">
                <a:latin typeface="Arial"/>
                <a:cs typeface="Arial"/>
              </a:rPr>
              <a:t>parents </a:t>
            </a:r>
            <a:r>
              <a:rPr sz="2000" spc="85" dirty="0">
                <a:latin typeface="Arial"/>
                <a:cs typeface="Arial"/>
              </a:rPr>
              <a:t>in </a:t>
            </a:r>
            <a:r>
              <a:rPr sz="2000" spc="90" dirty="0">
                <a:latin typeface="Arial"/>
                <a:cs typeface="Arial"/>
              </a:rPr>
              <a:t>some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traits</a:t>
            </a:r>
            <a:endParaRPr sz="2000">
              <a:latin typeface="Arial"/>
              <a:cs typeface="Arial"/>
            </a:endParaRPr>
          </a:p>
          <a:p>
            <a:pPr marL="12700" marR="7620" indent="83820" algn="just">
              <a:lnSpc>
                <a:spcPct val="150000"/>
              </a:lnSpc>
            </a:pPr>
            <a:r>
              <a:rPr sz="2000" spc="120" dirty="0">
                <a:solidFill>
                  <a:srgbClr val="FF0000"/>
                </a:solidFill>
                <a:latin typeface="Arial"/>
                <a:cs typeface="Arial"/>
              </a:rPr>
              <a:t>Gregor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Johann </a:t>
            </a:r>
            <a:r>
              <a:rPr sz="2000" spc="75" dirty="0">
                <a:solidFill>
                  <a:srgbClr val="FF0000"/>
                </a:solidFill>
                <a:latin typeface="Arial"/>
                <a:cs typeface="Arial"/>
              </a:rPr>
              <a:t>Mendel </a:t>
            </a:r>
            <a:r>
              <a:rPr sz="2000" spc="65" dirty="0">
                <a:solidFill>
                  <a:srgbClr val="FF0000"/>
                </a:solidFill>
                <a:latin typeface="Arial"/>
                <a:cs typeface="Arial"/>
              </a:rPr>
              <a:t>(1866 </a:t>
            </a:r>
            <a:r>
              <a:rPr sz="2000" spc="40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000" spc="9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spc="95" dirty="0">
                <a:solidFill>
                  <a:srgbClr val="FF0000"/>
                </a:solidFill>
                <a:latin typeface="Arial"/>
                <a:cs typeface="Arial"/>
              </a:rPr>
              <a:t>basis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his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hybridization 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experiments on </a:t>
            </a:r>
            <a:r>
              <a:rPr sz="2000" spc="95" dirty="0">
                <a:solidFill>
                  <a:srgbClr val="FF0000"/>
                </a:solidFill>
                <a:latin typeface="Arial"/>
                <a:cs typeface="Arial"/>
              </a:rPr>
              <a:t>Sweet 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pea gave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idea </a:t>
            </a:r>
            <a:r>
              <a:rPr sz="2000" spc="114" dirty="0">
                <a:solidFill>
                  <a:srgbClr val="FF0000"/>
                </a:solidFill>
                <a:latin typeface="Arial"/>
                <a:cs typeface="Arial"/>
              </a:rPr>
              <a:t>that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transmission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2000" spc="125" dirty="0">
                <a:solidFill>
                  <a:srgbClr val="FF0000"/>
                </a:solidFill>
                <a:latin typeface="Arial"/>
                <a:cs typeface="Arial"/>
              </a:rPr>
              <a:t>traits</a:t>
            </a:r>
            <a:r>
              <a:rPr sz="20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Arial"/>
                <a:cs typeface="Arial"/>
              </a:rPr>
              <a:t>over</a:t>
            </a:r>
            <a:r>
              <a:rPr sz="20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generations</a:t>
            </a:r>
            <a:r>
              <a:rPr sz="20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"/>
                <a:cs typeface="Arial"/>
              </a:rPr>
              <a:t>take</a:t>
            </a:r>
            <a:r>
              <a:rPr sz="20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20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FF0000"/>
                </a:solidFill>
                <a:latin typeface="Arial"/>
                <a:cs typeface="Arial"/>
              </a:rPr>
              <a:t>through</a:t>
            </a:r>
            <a:r>
              <a:rPr sz="20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Arial"/>
                <a:cs typeface="Arial"/>
              </a:rPr>
              <a:t>Factor</a:t>
            </a:r>
            <a:r>
              <a:rPr sz="20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0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Arial"/>
                <a:cs typeface="Arial"/>
              </a:rPr>
              <a:t>Determiner  </a:t>
            </a:r>
            <a:r>
              <a:rPr sz="2000" spc="150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000" spc="65" dirty="0">
                <a:solidFill>
                  <a:srgbClr val="FF0000"/>
                </a:solidFill>
                <a:latin typeface="Arial"/>
                <a:cs typeface="Arial"/>
              </a:rPr>
              <a:t>Gene </a:t>
            </a:r>
            <a:r>
              <a:rPr sz="2000" spc="130" dirty="0">
                <a:solidFill>
                  <a:srgbClr val="FF0000"/>
                </a:solidFill>
                <a:latin typeface="Arial"/>
                <a:cs typeface="Arial"/>
              </a:rPr>
              <a:t>which carries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information </a:t>
            </a:r>
            <a:r>
              <a:rPr sz="2000" spc="13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000" spc="95" dirty="0">
                <a:solidFill>
                  <a:srgbClr val="FF0000"/>
                </a:solidFill>
                <a:latin typeface="Arial"/>
                <a:cs typeface="Arial"/>
              </a:rPr>
              <a:t>expression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spc="130" dirty="0">
                <a:solidFill>
                  <a:srgbClr val="FF0000"/>
                </a:solidFill>
                <a:latin typeface="Arial"/>
                <a:cs typeface="Arial"/>
              </a:rPr>
              <a:t>trait </a:t>
            </a:r>
            <a:r>
              <a:rPr sz="2000" spc="155" dirty="0">
                <a:solidFill>
                  <a:srgbClr val="FF0000"/>
                </a:solidFill>
                <a:latin typeface="Arial"/>
                <a:cs typeface="Arial"/>
              </a:rPr>
              <a:t>or  </a:t>
            </a:r>
            <a:r>
              <a:rPr sz="2000" spc="100" dirty="0">
                <a:solidFill>
                  <a:srgbClr val="FF0000"/>
                </a:solidFill>
                <a:latin typeface="Arial"/>
                <a:cs typeface="Arial"/>
              </a:rPr>
              <a:t>phenotype.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65" dirty="0">
                <a:latin typeface="Arial"/>
                <a:cs typeface="Arial"/>
              </a:rPr>
              <a:t>Genes </a:t>
            </a:r>
            <a:r>
              <a:rPr sz="2000" spc="114" dirty="0">
                <a:latin typeface="Arial"/>
                <a:cs typeface="Arial"/>
              </a:rPr>
              <a:t>are present </a:t>
            </a:r>
            <a:r>
              <a:rPr sz="2000" spc="95" dirty="0">
                <a:latin typeface="Arial"/>
                <a:cs typeface="Arial"/>
              </a:rPr>
              <a:t>on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10" dirty="0">
                <a:latin typeface="Arial"/>
                <a:cs typeface="Arial"/>
              </a:rPr>
              <a:t>chromosomes </a:t>
            </a:r>
            <a:r>
              <a:rPr sz="2000" spc="130" dirty="0">
                <a:latin typeface="Arial"/>
                <a:cs typeface="Arial"/>
              </a:rPr>
              <a:t>which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120" dirty="0">
                <a:latin typeface="Arial"/>
                <a:cs typeface="Arial"/>
              </a:rPr>
              <a:t>distributed  </a:t>
            </a:r>
            <a:r>
              <a:rPr sz="2000" spc="90" dirty="0">
                <a:latin typeface="Arial"/>
                <a:cs typeface="Arial"/>
              </a:rPr>
              <a:t>equally </a:t>
            </a:r>
            <a:r>
              <a:rPr sz="2000" spc="110" dirty="0">
                <a:latin typeface="Arial"/>
                <a:cs typeface="Arial"/>
              </a:rPr>
              <a:t>into</a:t>
            </a:r>
            <a:r>
              <a:rPr sz="2000" spc="77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40" dirty="0">
                <a:latin typeface="Arial"/>
                <a:cs typeface="Arial"/>
              </a:rPr>
              <a:t>two </a:t>
            </a:r>
            <a:r>
              <a:rPr sz="2000" spc="120" dirty="0">
                <a:latin typeface="Arial"/>
                <a:cs typeface="Arial"/>
              </a:rPr>
              <a:t>daughter </a:t>
            </a:r>
            <a:r>
              <a:rPr sz="2000" spc="100" dirty="0">
                <a:latin typeface="Arial"/>
                <a:cs typeface="Arial"/>
              </a:rPr>
              <a:t>cells </a:t>
            </a:r>
            <a:r>
              <a:rPr sz="2000" spc="125" dirty="0">
                <a:latin typeface="Arial"/>
                <a:cs typeface="Arial"/>
              </a:rPr>
              <a:t>during </a:t>
            </a:r>
            <a:r>
              <a:rPr sz="2000" spc="110" dirty="0">
                <a:latin typeface="Arial"/>
                <a:cs typeface="Arial"/>
              </a:rPr>
              <a:t>cell </a:t>
            </a:r>
            <a:r>
              <a:rPr sz="2000" spc="95" dirty="0">
                <a:latin typeface="Arial"/>
                <a:cs typeface="Arial"/>
              </a:rPr>
              <a:t>division. </a:t>
            </a:r>
            <a:r>
              <a:rPr sz="2000" spc="65" dirty="0">
                <a:latin typeface="Arial"/>
                <a:cs typeface="Arial"/>
              </a:rPr>
              <a:t>The  </a:t>
            </a:r>
            <a:r>
              <a:rPr sz="2000" spc="110" dirty="0">
                <a:latin typeface="Arial"/>
                <a:cs typeface="Arial"/>
              </a:rPr>
              <a:t>biochemical </a:t>
            </a:r>
            <a:r>
              <a:rPr sz="2000" spc="100" dirty="0">
                <a:latin typeface="Arial"/>
                <a:cs typeface="Arial"/>
              </a:rPr>
              <a:t>studies reveal </a:t>
            </a:r>
            <a:r>
              <a:rPr sz="2000" spc="114" dirty="0">
                <a:latin typeface="Arial"/>
                <a:cs typeface="Arial"/>
              </a:rPr>
              <a:t>that </a:t>
            </a:r>
            <a:r>
              <a:rPr sz="2000" spc="110" dirty="0">
                <a:latin typeface="Arial"/>
                <a:cs typeface="Arial"/>
              </a:rPr>
              <a:t>chromosomes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110" dirty="0">
                <a:latin typeface="Arial"/>
                <a:cs typeface="Arial"/>
              </a:rPr>
              <a:t>composed </a:t>
            </a:r>
            <a:r>
              <a:rPr sz="2000" spc="100" dirty="0">
                <a:latin typeface="Arial"/>
                <a:cs typeface="Arial"/>
              </a:rPr>
              <a:t>of  </a:t>
            </a:r>
            <a:r>
              <a:rPr sz="2000" spc="114" dirty="0">
                <a:latin typeface="Arial"/>
                <a:cs typeface="Arial"/>
              </a:rPr>
              <a:t>proteins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(60%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DNA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(40%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7467600" y="6327472"/>
            <a:ext cx="110299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6858000"/>
              <a:ext cx="9146540" cy="1270"/>
            </a:xfrm>
            <a:custGeom>
              <a:avLst/>
              <a:gdLst/>
              <a:ahLst/>
              <a:cxnLst/>
              <a:rect l="l" t="t" r="r" b="b"/>
              <a:pathLst>
                <a:path w="9146540" h="1270">
                  <a:moveTo>
                    <a:pt x="0" y="1270"/>
                  </a:moveTo>
                  <a:lnTo>
                    <a:pt x="9146540" y="127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EFE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0"/>
              <a:ext cx="86868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050" y="62103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1585" y="4509"/>
                  </a:lnTo>
                  <a:lnTo>
                    <a:pt x="138231" y="17502"/>
                  </a:lnTo>
                  <a:lnTo>
                    <a:pt x="99342" y="38174"/>
                  </a:lnTo>
                  <a:lnTo>
                    <a:pt x="65722" y="65722"/>
                  </a:lnTo>
                  <a:lnTo>
                    <a:pt x="38174" y="99342"/>
                  </a:lnTo>
                  <a:lnTo>
                    <a:pt x="17502" y="138231"/>
                  </a:lnTo>
                  <a:lnTo>
                    <a:pt x="4509" y="181585"/>
                  </a:lnTo>
                  <a:lnTo>
                    <a:pt x="0" y="228600"/>
                  </a:lnTo>
                  <a:lnTo>
                    <a:pt x="4509" y="275614"/>
                  </a:lnTo>
                  <a:lnTo>
                    <a:pt x="17502" y="318968"/>
                  </a:lnTo>
                  <a:lnTo>
                    <a:pt x="38174" y="357857"/>
                  </a:lnTo>
                  <a:lnTo>
                    <a:pt x="65722" y="391477"/>
                  </a:lnTo>
                  <a:lnTo>
                    <a:pt x="99342" y="419025"/>
                  </a:lnTo>
                  <a:lnTo>
                    <a:pt x="138231" y="439697"/>
                  </a:lnTo>
                  <a:lnTo>
                    <a:pt x="181585" y="452690"/>
                  </a:lnTo>
                  <a:lnTo>
                    <a:pt x="228600" y="457200"/>
                  </a:lnTo>
                  <a:lnTo>
                    <a:pt x="275614" y="452690"/>
                  </a:lnTo>
                  <a:lnTo>
                    <a:pt x="318968" y="439697"/>
                  </a:lnTo>
                  <a:lnTo>
                    <a:pt x="357857" y="419025"/>
                  </a:lnTo>
                  <a:lnTo>
                    <a:pt x="391477" y="391477"/>
                  </a:lnTo>
                  <a:lnTo>
                    <a:pt x="419025" y="357857"/>
                  </a:lnTo>
                  <a:lnTo>
                    <a:pt x="439697" y="318968"/>
                  </a:lnTo>
                  <a:lnTo>
                    <a:pt x="452690" y="275614"/>
                  </a:lnTo>
                  <a:lnTo>
                    <a:pt x="457200" y="228600"/>
                  </a:lnTo>
                  <a:lnTo>
                    <a:pt x="452690" y="181585"/>
                  </a:lnTo>
                  <a:lnTo>
                    <a:pt x="439697" y="138231"/>
                  </a:lnTo>
                  <a:lnTo>
                    <a:pt x="419025" y="99342"/>
                  </a:lnTo>
                  <a:lnTo>
                    <a:pt x="391477" y="65722"/>
                  </a:lnTo>
                  <a:lnTo>
                    <a:pt x="357857" y="38174"/>
                  </a:lnTo>
                  <a:lnTo>
                    <a:pt x="318968" y="17502"/>
                  </a:lnTo>
                  <a:lnTo>
                    <a:pt x="275614" y="450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3500" y="69850"/>
            <a:ext cx="9014460" cy="6692900"/>
          </a:xfrm>
          <a:custGeom>
            <a:avLst/>
            <a:gdLst/>
            <a:ahLst/>
            <a:cxnLst/>
            <a:rect l="l" t="t" r="r" b="b"/>
            <a:pathLst>
              <a:path w="9014460" h="6692900">
                <a:moveTo>
                  <a:pt x="328930" y="0"/>
                </a:moveTo>
                <a:lnTo>
                  <a:pt x="284056" y="3968"/>
                </a:lnTo>
                <a:lnTo>
                  <a:pt x="239978" y="15373"/>
                </a:lnTo>
                <a:lnTo>
                  <a:pt x="197429" y="33465"/>
                </a:lnTo>
                <a:lnTo>
                  <a:pt x="157141" y="57494"/>
                </a:lnTo>
                <a:lnTo>
                  <a:pt x="119847" y="86710"/>
                </a:lnTo>
                <a:lnTo>
                  <a:pt x="86280" y="120362"/>
                </a:lnTo>
                <a:lnTo>
                  <a:pt x="57173" y="157702"/>
                </a:lnTo>
                <a:lnTo>
                  <a:pt x="33259" y="197978"/>
                </a:lnTo>
                <a:lnTo>
                  <a:pt x="15270" y="240442"/>
                </a:lnTo>
                <a:lnTo>
                  <a:pt x="3939" y="284342"/>
                </a:lnTo>
                <a:lnTo>
                  <a:pt x="0" y="328929"/>
                </a:lnTo>
                <a:lnTo>
                  <a:pt x="0" y="6362700"/>
                </a:lnTo>
                <a:lnTo>
                  <a:pt x="3939" y="6407603"/>
                </a:lnTo>
                <a:lnTo>
                  <a:pt x="15270" y="6451762"/>
                </a:lnTo>
                <a:lnTo>
                  <a:pt x="33259" y="6494432"/>
                </a:lnTo>
                <a:lnTo>
                  <a:pt x="57173" y="6534870"/>
                </a:lnTo>
                <a:lnTo>
                  <a:pt x="86280" y="6572331"/>
                </a:lnTo>
                <a:lnTo>
                  <a:pt x="119847" y="6606070"/>
                </a:lnTo>
                <a:lnTo>
                  <a:pt x="157141" y="6635344"/>
                </a:lnTo>
                <a:lnTo>
                  <a:pt x="197429" y="6659408"/>
                </a:lnTo>
                <a:lnTo>
                  <a:pt x="239978" y="6677518"/>
                </a:lnTo>
                <a:lnTo>
                  <a:pt x="284056" y="6688930"/>
                </a:lnTo>
                <a:lnTo>
                  <a:pt x="328930" y="6692900"/>
                </a:lnTo>
                <a:lnTo>
                  <a:pt x="8684260" y="6692900"/>
                </a:lnTo>
                <a:lnTo>
                  <a:pt x="8728847" y="6688930"/>
                </a:lnTo>
                <a:lnTo>
                  <a:pt x="8772747" y="6677518"/>
                </a:lnTo>
                <a:lnTo>
                  <a:pt x="8815211" y="6659408"/>
                </a:lnTo>
                <a:lnTo>
                  <a:pt x="8855487" y="6635344"/>
                </a:lnTo>
                <a:lnTo>
                  <a:pt x="8892827" y="6606070"/>
                </a:lnTo>
                <a:lnTo>
                  <a:pt x="8926479" y="6572331"/>
                </a:lnTo>
                <a:lnTo>
                  <a:pt x="8955695" y="6534870"/>
                </a:lnTo>
                <a:lnTo>
                  <a:pt x="8979724" y="6494432"/>
                </a:lnTo>
                <a:lnTo>
                  <a:pt x="8997816" y="6451762"/>
                </a:lnTo>
                <a:lnTo>
                  <a:pt x="9009221" y="6407603"/>
                </a:lnTo>
                <a:lnTo>
                  <a:pt x="9013190" y="6362700"/>
                </a:lnTo>
                <a:lnTo>
                  <a:pt x="9013190" y="328929"/>
                </a:lnTo>
                <a:lnTo>
                  <a:pt x="9009221" y="284342"/>
                </a:lnTo>
                <a:lnTo>
                  <a:pt x="8997816" y="240442"/>
                </a:lnTo>
                <a:lnTo>
                  <a:pt x="8979724" y="197978"/>
                </a:lnTo>
                <a:lnTo>
                  <a:pt x="8955695" y="157702"/>
                </a:lnTo>
                <a:lnTo>
                  <a:pt x="8926479" y="120362"/>
                </a:lnTo>
                <a:lnTo>
                  <a:pt x="8892827" y="86710"/>
                </a:lnTo>
                <a:lnTo>
                  <a:pt x="8855487" y="57494"/>
                </a:lnTo>
                <a:lnTo>
                  <a:pt x="8815211" y="33465"/>
                </a:lnTo>
                <a:lnTo>
                  <a:pt x="8772747" y="15373"/>
                </a:lnTo>
                <a:lnTo>
                  <a:pt x="8728847" y="3968"/>
                </a:lnTo>
                <a:lnTo>
                  <a:pt x="8684260" y="0"/>
                </a:lnTo>
                <a:lnTo>
                  <a:pt x="328930" y="0"/>
                </a:lnTo>
                <a:close/>
              </a:path>
              <a:path w="9014460" h="6692900">
                <a:moveTo>
                  <a:pt x="0" y="0"/>
                </a:moveTo>
                <a:lnTo>
                  <a:pt x="0" y="0"/>
                </a:lnTo>
              </a:path>
              <a:path w="9014460" h="6692900">
                <a:moveTo>
                  <a:pt x="9014460" y="6692900"/>
                </a:moveTo>
                <a:lnTo>
                  <a:pt x="9014460" y="669290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7851140" y="6096000"/>
            <a:ext cx="98806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20</a:t>
            </a:fld>
            <a:endParaRPr spc="4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732790"/>
            <a:ext cx="8610600" cy="525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7315200" y="6327472"/>
            <a:ext cx="12553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21</a:t>
            </a:fld>
            <a:endParaRPr spc="4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129" y="872490"/>
            <a:ext cx="5716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0" dirty="0"/>
              <a:t>HERSHAY </a:t>
            </a:r>
            <a:r>
              <a:rPr sz="2800" spc="-5" dirty="0"/>
              <a:t>&amp; </a:t>
            </a:r>
            <a:r>
              <a:rPr sz="2800" spc="-145" dirty="0"/>
              <a:t>CHASE</a:t>
            </a:r>
            <a:r>
              <a:rPr sz="2800" spc="-235" dirty="0"/>
              <a:t> </a:t>
            </a:r>
            <a:r>
              <a:rPr sz="2800" spc="-90" dirty="0"/>
              <a:t>CONCLUSION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5800" y="1634490"/>
            <a:ext cx="791400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204" dirty="0">
                <a:latin typeface="Arial"/>
                <a:cs typeface="Arial"/>
              </a:rPr>
              <a:t>As </a:t>
            </a:r>
            <a:r>
              <a:rPr sz="2400" spc="-70" dirty="0">
                <a:latin typeface="Arial"/>
                <a:cs typeface="Arial"/>
              </a:rPr>
              <a:t>ghosts </a:t>
            </a:r>
            <a:r>
              <a:rPr sz="2400" spc="-50" dirty="0">
                <a:latin typeface="Arial"/>
                <a:cs typeface="Arial"/>
              </a:rPr>
              <a:t>or </a:t>
            </a:r>
            <a:r>
              <a:rPr sz="2400" spc="-45" dirty="0">
                <a:latin typeface="Arial"/>
                <a:cs typeface="Arial"/>
              </a:rPr>
              <a:t>coat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Bacteriophage </a:t>
            </a:r>
            <a:r>
              <a:rPr sz="2400" spc="-85" dirty="0">
                <a:latin typeface="Arial"/>
                <a:cs typeface="Arial"/>
              </a:rPr>
              <a:t>were </a:t>
            </a:r>
            <a:r>
              <a:rPr sz="2400" spc="-25" dirty="0">
                <a:latin typeface="Arial"/>
                <a:cs typeface="Arial"/>
              </a:rPr>
              <a:t>not </a:t>
            </a:r>
            <a:r>
              <a:rPr sz="2400" spc="-40" dirty="0">
                <a:latin typeface="Arial"/>
                <a:cs typeface="Arial"/>
              </a:rPr>
              <a:t>labelled </a:t>
            </a:r>
            <a:r>
              <a:rPr sz="2400" spc="-25" dirty="0">
                <a:latin typeface="Arial"/>
                <a:cs typeface="Arial"/>
              </a:rPr>
              <a:t>with  </a:t>
            </a:r>
            <a:r>
              <a:rPr sz="2400" spc="-45" dirty="0">
                <a:latin typeface="Arial"/>
                <a:cs typeface="Arial"/>
              </a:rPr>
              <a:t>32P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80" dirty="0">
                <a:latin typeface="Arial"/>
                <a:cs typeface="Arial"/>
              </a:rPr>
              <a:t>only </a:t>
            </a:r>
            <a:r>
              <a:rPr sz="2400" spc="-25" dirty="0">
                <a:latin typeface="Arial"/>
                <a:cs typeface="Arial"/>
              </a:rPr>
              <a:t>with </a:t>
            </a:r>
            <a:r>
              <a:rPr sz="2400" spc="-45" dirty="0">
                <a:latin typeface="Arial"/>
                <a:cs typeface="Arial"/>
              </a:rPr>
              <a:t>35S. </a:t>
            </a:r>
            <a:r>
              <a:rPr sz="2400" spc="-15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results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experiment </a:t>
            </a:r>
            <a:r>
              <a:rPr sz="2400" spc="-65" dirty="0">
                <a:latin typeface="Arial"/>
                <a:cs typeface="Arial"/>
              </a:rPr>
              <a:t>clearly  </a:t>
            </a:r>
            <a:r>
              <a:rPr sz="2400" spc="-30" dirty="0">
                <a:latin typeface="Arial"/>
                <a:cs typeface="Arial"/>
              </a:rPr>
              <a:t>indicate </a:t>
            </a:r>
            <a:r>
              <a:rPr sz="2400" spc="5" dirty="0">
                <a:latin typeface="Arial"/>
                <a:cs typeface="Arial"/>
              </a:rPr>
              <a:t>that </a:t>
            </a:r>
            <a:r>
              <a:rPr sz="2400" spc="-85" dirty="0">
                <a:latin typeface="Arial"/>
                <a:cs typeface="Arial"/>
              </a:rPr>
              <a:t>only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not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proteins  </a:t>
            </a:r>
            <a:r>
              <a:rPr sz="2400" spc="-35" dirty="0">
                <a:latin typeface="Arial"/>
                <a:cs typeface="Arial"/>
              </a:rPr>
              <a:t>enter </a:t>
            </a:r>
            <a:r>
              <a:rPr sz="2400" spc="-20" dirty="0">
                <a:latin typeface="Arial"/>
                <a:cs typeface="Arial"/>
              </a:rPr>
              <a:t>the  </a:t>
            </a:r>
            <a:r>
              <a:rPr sz="2400" spc="-35" dirty="0">
                <a:latin typeface="Arial"/>
                <a:cs typeface="Arial"/>
              </a:rPr>
              <a:t>bacterial </a:t>
            </a:r>
            <a:r>
              <a:rPr sz="2400" spc="-45" dirty="0">
                <a:latin typeface="Arial"/>
                <a:cs typeface="Arial"/>
              </a:rPr>
              <a:t>cell. </a:t>
            </a:r>
            <a:r>
              <a:rPr sz="2400" spc="-60" dirty="0">
                <a:latin typeface="Arial"/>
                <a:cs typeface="Arial"/>
              </a:rPr>
              <a:t>Protein </a:t>
            </a:r>
            <a:r>
              <a:rPr sz="2400" spc="-45" dirty="0">
                <a:latin typeface="Arial"/>
                <a:cs typeface="Arial"/>
              </a:rPr>
              <a:t>coat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10" dirty="0">
                <a:latin typeface="Arial"/>
                <a:cs typeface="Arial"/>
              </a:rPr>
              <a:t>left </a:t>
            </a:r>
            <a:r>
              <a:rPr sz="2400" spc="-45" dirty="0">
                <a:latin typeface="Arial"/>
                <a:cs typeface="Arial"/>
              </a:rPr>
              <a:t>outside. </a:t>
            </a:r>
            <a:r>
              <a:rPr sz="2400" spc="-150" dirty="0">
                <a:latin typeface="Arial"/>
                <a:cs typeface="Arial"/>
              </a:rPr>
              <a:t>The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45" dirty="0">
                <a:latin typeface="Arial"/>
                <a:cs typeface="Arial"/>
              </a:rPr>
              <a:t>entering  </a:t>
            </a:r>
            <a:r>
              <a:rPr sz="2400" spc="-1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host </a:t>
            </a:r>
            <a:r>
              <a:rPr sz="2400" spc="-35" dirty="0">
                <a:latin typeface="Arial"/>
                <a:cs typeface="Arial"/>
              </a:rPr>
              <a:t>cell </a:t>
            </a:r>
            <a:r>
              <a:rPr sz="2400" spc="-50" dirty="0">
                <a:latin typeface="Arial"/>
                <a:cs typeface="Arial"/>
              </a:rPr>
              <a:t>carries </a:t>
            </a:r>
            <a:r>
              <a:rPr sz="2400" spc="-15" dirty="0">
                <a:latin typeface="Arial"/>
                <a:cs typeface="Arial"/>
              </a:rPr>
              <a:t>all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genetic </a:t>
            </a:r>
            <a:r>
              <a:rPr sz="2400" spc="-25" dirty="0">
                <a:latin typeface="Arial"/>
                <a:cs typeface="Arial"/>
              </a:rPr>
              <a:t>information </a:t>
            </a:r>
            <a:r>
              <a:rPr sz="2400" spc="-20" dirty="0">
                <a:latin typeface="Arial"/>
                <a:cs typeface="Arial"/>
              </a:rPr>
              <a:t>for </a:t>
            </a:r>
            <a:r>
              <a:rPr sz="2400" spc="-65" dirty="0">
                <a:latin typeface="Arial"/>
                <a:cs typeface="Arial"/>
              </a:rPr>
              <a:t>synthesis </a:t>
            </a:r>
            <a:r>
              <a:rPr sz="2400" spc="5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new </a:t>
            </a:r>
            <a:r>
              <a:rPr sz="2400" spc="-85" dirty="0">
                <a:latin typeface="Arial"/>
                <a:cs typeface="Arial"/>
              </a:rPr>
              <a:t>phage </a:t>
            </a:r>
            <a:r>
              <a:rPr sz="2400" spc="-35" dirty="0">
                <a:latin typeface="Arial"/>
                <a:cs typeface="Arial"/>
              </a:rPr>
              <a:t>particle. </a:t>
            </a:r>
            <a:r>
              <a:rPr sz="2400" spc="-110" dirty="0">
                <a:latin typeface="Arial"/>
                <a:cs typeface="Arial"/>
              </a:rPr>
              <a:t>This </a:t>
            </a:r>
            <a:r>
              <a:rPr sz="2400" spc="-45" dirty="0">
                <a:latin typeface="Arial"/>
                <a:cs typeface="Arial"/>
              </a:rPr>
              <a:t>certainly </a:t>
            </a:r>
            <a:r>
              <a:rPr sz="2400" spc="-80" dirty="0">
                <a:latin typeface="Arial"/>
                <a:cs typeface="Arial"/>
              </a:rPr>
              <a:t>proves </a:t>
            </a:r>
            <a:r>
              <a:rPr sz="2400" spc="5" dirty="0">
                <a:latin typeface="Arial"/>
                <a:cs typeface="Arial"/>
              </a:rPr>
              <a:t>that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40" dirty="0">
                <a:latin typeface="Arial"/>
                <a:cs typeface="Arial"/>
              </a:rPr>
              <a:t>is </a:t>
            </a:r>
            <a:r>
              <a:rPr sz="2400" spc="-25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genetic </a:t>
            </a:r>
            <a:r>
              <a:rPr sz="2400" spc="-25" dirty="0">
                <a:latin typeface="Arial"/>
                <a:cs typeface="Arial"/>
              </a:rPr>
              <a:t>material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65" dirty="0">
                <a:latin typeface="Arial"/>
                <a:cs typeface="Arial"/>
              </a:rPr>
              <a:t>Bacteriophage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not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proteins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239000" y="6327472"/>
            <a:ext cx="13315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22</a:t>
            </a:fld>
            <a:endParaRPr spc="4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270" y="1083310"/>
            <a:ext cx="1117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5" dirty="0">
                <a:solidFill>
                  <a:srgbClr val="D24716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7851140" y="6327472"/>
            <a:ext cx="129286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23</a:t>
            </a:fld>
            <a:endParaRPr spc="40" dirty="0"/>
          </a:p>
        </p:txBody>
      </p:sp>
      <p:sp>
        <p:nvSpPr>
          <p:cNvPr id="4" name="object 4"/>
          <p:cNvSpPr txBox="1"/>
          <p:nvPr/>
        </p:nvSpPr>
        <p:spPr>
          <a:xfrm>
            <a:off x="642619" y="1064259"/>
            <a:ext cx="728027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17780">
              <a:lnSpc>
                <a:spcPts val="2590"/>
              </a:lnSpc>
              <a:spcBef>
                <a:spcPts val="425"/>
              </a:spcBef>
            </a:pPr>
            <a:r>
              <a:rPr sz="2400" spc="135" dirty="0">
                <a:latin typeface="Arial"/>
                <a:cs typeface="Arial"/>
              </a:rPr>
              <a:t>Bacteriophage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DNA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was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labeled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with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radioactive  phosphorus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</a:t>
            </a:r>
            <a:r>
              <a:rPr sz="2100" spc="-157" baseline="27777" dirty="0">
                <a:latin typeface="Arial"/>
                <a:cs typeface="Arial"/>
              </a:rPr>
              <a:t>32</a:t>
            </a:r>
            <a:r>
              <a:rPr sz="2400" spc="-105" dirty="0">
                <a:latin typeface="Arial"/>
                <a:cs typeface="Arial"/>
              </a:rPr>
              <a:t>P)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2214879"/>
            <a:ext cx="1117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5" dirty="0">
                <a:solidFill>
                  <a:srgbClr val="D24716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919" y="2197100"/>
            <a:ext cx="769302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 marR="30480">
              <a:lnSpc>
                <a:spcPts val="2590"/>
              </a:lnSpc>
              <a:spcBef>
                <a:spcPts val="425"/>
              </a:spcBef>
            </a:pPr>
            <a:r>
              <a:rPr sz="2400" spc="135" dirty="0">
                <a:latin typeface="Arial"/>
                <a:cs typeface="Arial"/>
              </a:rPr>
              <a:t>Bacteriophage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protein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was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labeled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with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radioactive  </a:t>
            </a:r>
            <a:r>
              <a:rPr sz="2400" spc="135" dirty="0">
                <a:latin typeface="Arial"/>
                <a:cs typeface="Arial"/>
              </a:rPr>
              <a:t>sulphur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</a:t>
            </a:r>
            <a:r>
              <a:rPr sz="2100" spc="-157" baseline="27777" dirty="0">
                <a:latin typeface="Arial"/>
                <a:cs typeface="Arial"/>
              </a:rPr>
              <a:t>35</a:t>
            </a:r>
            <a:r>
              <a:rPr sz="2400" spc="-105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3347720"/>
            <a:ext cx="1117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5" dirty="0">
                <a:solidFill>
                  <a:srgbClr val="D24716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519" y="3328670"/>
            <a:ext cx="5417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latin typeface="Arial"/>
                <a:cs typeface="Arial"/>
              </a:rPr>
              <a:t>Radioactive molecules </a:t>
            </a:r>
            <a:r>
              <a:rPr sz="2400" spc="160" dirty="0">
                <a:latin typeface="Arial"/>
                <a:cs typeface="Arial"/>
              </a:rPr>
              <a:t>were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tracked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270" y="4151629"/>
            <a:ext cx="1117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5" dirty="0">
                <a:solidFill>
                  <a:srgbClr val="D24716"/>
                </a:solidFill>
                <a:latin typeface="Arial"/>
                <a:cs typeface="Arial"/>
              </a:rPr>
              <a:t>-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919" y="4132579"/>
            <a:ext cx="7737475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 marR="30480" algn="just">
              <a:lnSpc>
                <a:spcPts val="2590"/>
              </a:lnSpc>
              <a:spcBef>
                <a:spcPts val="425"/>
              </a:spcBef>
            </a:pPr>
            <a:r>
              <a:rPr sz="2400" spc="110" dirty="0">
                <a:latin typeface="Arial"/>
                <a:cs typeface="Arial"/>
              </a:rPr>
              <a:t>only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25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bacteriophage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DNA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(as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indicated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by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100" spc="-217" baseline="27777" dirty="0">
                <a:latin typeface="Arial"/>
                <a:cs typeface="Arial"/>
              </a:rPr>
              <a:t>32</a:t>
            </a:r>
            <a:r>
              <a:rPr sz="2400" spc="-145" dirty="0">
                <a:latin typeface="Arial"/>
                <a:cs typeface="Arial"/>
              </a:rPr>
              <a:t>P)  </a:t>
            </a:r>
            <a:r>
              <a:rPr sz="2400" spc="140" dirty="0">
                <a:latin typeface="Arial"/>
                <a:cs typeface="Arial"/>
              </a:rPr>
              <a:t>entered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bacteria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was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used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produce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more  </a:t>
            </a:r>
            <a:r>
              <a:rPr sz="2400" spc="140" dirty="0">
                <a:latin typeface="Arial"/>
                <a:cs typeface="Arial"/>
              </a:rPr>
              <a:t>bacteriophage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469" y="5594350"/>
            <a:ext cx="5882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0" dirty="0">
                <a:latin typeface="Arial"/>
                <a:cs typeface="Arial"/>
              </a:rPr>
              <a:t>Conclusion: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DNA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is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genetic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5800" y="339090"/>
            <a:ext cx="76460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0895" algn="l"/>
              </a:tabLst>
            </a:pPr>
            <a:r>
              <a:rPr sz="2800" spc="-114" dirty="0"/>
              <a:t>Summary</a:t>
            </a:r>
            <a:r>
              <a:rPr sz="2800" spc="-80" dirty="0"/>
              <a:t> </a:t>
            </a:r>
            <a:r>
              <a:rPr sz="2800" spc="-25" dirty="0"/>
              <a:t>of	</a:t>
            </a:r>
            <a:r>
              <a:rPr sz="2800" spc="-125" dirty="0"/>
              <a:t>Hershey </a:t>
            </a:r>
            <a:r>
              <a:rPr sz="2800" spc="-5" dirty="0"/>
              <a:t>&amp; </a:t>
            </a:r>
            <a:r>
              <a:rPr sz="2800" spc="-150" dirty="0"/>
              <a:t>Chase </a:t>
            </a:r>
            <a:r>
              <a:rPr sz="2800" spc="40" dirty="0"/>
              <a:t>(1952 </a:t>
            </a:r>
            <a:r>
              <a:rPr sz="2800" spc="-114" dirty="0"/>
              <a:t>)</a:t>
            </a:r>
            <a:r>
              <a:rPr sz="2800" spc="-254" dirty="0"/>
              <a:t> </a:t>
            </a:r>
            <a:r>
              <a:rPr sz="2800" spc="-65" dirty="0"/>
              <a:t>experiment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415290"/>
            <a:ext cx="6584315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88900">
              <a:lnSpc>
                <a:spcPts val="3350"/>
              </a:lnSpc>
              <a:spcBef>
                <a:spcPts val="219"/>
              </a:spcBef>
              <a:tabLst>
                <a:tab pos="3149600" algn="l"/>
              </a:tabLst>
            </a:pPr>
            <a:r>
              <a:rPr sz="2800" spc="-275" dirty="0"/>
              <a:t>SOME</a:t>
            </a:r>
            <a:r>
              <a:rPr sz="2800" spc="-75" dirty="0"/>
              <a:t> </a:t>
            </a:r>
            <a:r>
              <a:rPr sz="2800" spc="-265" dirty="0"/>
              <a:t>ORGANISMS	</a:t>
            </a:r>
            <a:r>
              <a:rPr sz="2800" spc="-330" dirty="0"/>
              <a:t>HAVE </a:t>
            </a:r>
            <a:r>
              <a:rPr sz="2800" spc="-290" dirty="0"/>
              <a:t>RNA </a:t>
            </a:r>
            <a:r>
              <a:rPr sz="2800" spc="-325" dirty="0"/>
              <a:t>AS </a:t>
            </a:r>
            <a:r>
              <a:rPr sz="2800" spc="-300" dirty="0"/>
              <a:t>GENETIC  </a:t>
            </a:r>
            <a:r>
              <a:rPr sz="2800" spc="-265" dirty="0"/>
              <a:t>MATERIAL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68069" y="1329690"/>
            <a:ext cx="7477759" cy="44145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14" dirty="0">
                <a:latin typeface="Arial"/>
                <a:cs typeface="Arial"/>
              </a:rPr>
              <a:t>Some </a:t>
            </a:r>
            <a:r>
              <a:rPr sz="2400" spc="-90" dirty="0">
                <a:latin typeface="Arial"/>
                <a:cs typeface="Arial"/>
              </a:rPr>
              <a:t>Viruses </a:t>
            </a:r>
            <a:r>
              <a:rPr sz="2400" spc="-80" dirty="0">
                <a:latin typeface="Arial"/>
                <a:cs typeface="Arial"/>
              </a:rPr>
              <a:t>have </a:t>
            </a:r>
            <a:r>
              <a:rPr sz="2400" spc="-250" dirty="0">
                <a:latin typeface="Arial"/>
                <a:cs typeface="Arial"/>
              </a:rPr>
              <a:t>RNA </a:t>
            </a:r>
            <a:r>
              <a:rPr sz="2400" spc="-80" dirty="0">
                <a:latin typeface="Arial"/>
                <a:cs typeface="Arial"/>
              </a:rPr>
              <a:t>as Genetic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12700" marR="1004569">
              <a:lnSpc>
                <a:spcPct val="150000"/>
              </a:lnSpc>
            </a:pPr>
            <a:r>
              <a:rPr sz="2400" spc="-250" dirty="0">
                <a:latin typeface="Arial"/>
                <a:cs typeface="Arial"/>
              </a:rPr>
              <a:t>RNA </a:t>
            </a:r>
            <a:r>
              <a:rPr sz="2400" spc="-90" dirty="0">
                <a:latin typeface="Arial"/>
                <a:cs typeface="Arial"/>
              </a:rPr>
              <a:t>Virus </a:t>
            </a:r>
            <a:r>
              <a:rPr sz="2400" spc="-95" dirty="0">
                <a:latin typeface="Arial"/>
                <a:cs typeface="Arial"/>
              </a:rPr>
              <a:t>( </a:t>
            </a:r>
            <a:r>
              <a:rPr sz="2400" spc="-100" dirty="0">
                <a:latin typeface="Arial"/>
                <a:cs typeface="Arial"/>
              </a:rPr>
              <a:t>Ribo </a:t>
            </a:r>
            <a:r>
              <a:rPr sz="2400" spc="-95" dirty="0">
                <a:latin typeface="Arial"/>
                <a:cs typeface="Arial"/>
              </a:rPr>
              <a:t>Virus ) </a:t>
            </a:r>
            <a:r>
              <a:rPr sz="2400" spc="-110" dirty="0">
                <a:latin typeface="Arial"/>
                <a:cs typeface="Arial"/>
              </a:rPr>
              <a:t>may </a:t>
            </a:r>
            <a:r>
              <a:rPr sz="2400" spc="-80" dirty="0">
                <a:latin typeface="Arial"/>
                <a:cs typeface="Arial"/>
              </a:rPr>
              <a:t>have </a:t>
            </a:r>
            <a:r>
              <a:rPr sz="2400" spc="-185" dirty="0">
                <a:latin typeface="Arial"/>
                <a:cs typeface="Arial"/>
              </a:rPr>
              <a:t>ssRNA </a:t>
            </a:r>
            <a:r>
              <a:rPr sz="2400" spc="-50" dirty="0">
                <a:latin typeface="Arial"/>
                <a:cs typeface="Arial"/>
              </a:rPr>
              <a:t>or </a:t>
            </a:r>
            <a:r>
              <a:rPr sz="2400" spc="-175" dirty="0">
                <a:latin typeface="Arial"/>
                <a:cs typeface="Arial"/>
              </a:rPr>
              <a:t>dsRNA  </a:t>
            </a:r>
            <a:r>
              <a:rPr sz="2400" spc="-70" dirty="0">
                <a:latin typeface="Arial"/>
                <a:cs typeface="Arial"/>
              </a:rPr>
              <a:t>enveloped </a:t>
            </a:r>
            <a:r>
              <a:rPr sz="2400" spc="-130" dirty="0">
                <a:latin typeface="Arial"/>
                <a:cs typeface="Arial"/>
              </a:rPr>
              <a:t>by </a:t>
            </a:r>
            <a:r>
              <a:rPr sz="2400" spc="-60" dirty="0">
                <a:latin typeface="Arial"/>
                <a:cs typeface="Arial"/>
              </a:rPr>
              <a:t>Protein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Coat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2400" spc="-55" dirty="0">
                <a:latin typeface="Arial"/>
                <a:cs typeface="Arial"/>
              </a:rPr>
              <a:t>Notable </a:t>
            </a:r>
            <a:r>
              <a:rPr sz="2400" spc="-50" dirty="0">
                <a:latin typeface="Arial"/>
                <a:cs typeface="Arial"/>
              </a:rPr>
              <a:t>human </a:t>
            </a:r>
            <a:r>
              <a:rPr sz="2400" spc="-70" dirty="0">
                <a:latin typeface="Arial"/>
                <a:cs typeface="Arial"/>
              </a:rPr>
              <a:t>diseases caused </a:t>
            </a:r>
            <a:r>
              <a:rPr sz="2400" spc="-130" dirty="0">
                <a:latin typeface="Arial"/>
                <a:cs typeface="Arial"/>
              </a:rPr>
              <a:t>by </a:t>
            </a:r>
            <a:r>
              <a:rPr sz="2400" spc="-250" dirty="0">
                <a:latin typeface="Arial"/>
                <a:cs typeface="Arial"/>
              </a:rPr>
              <a:t>RNA </a:t>
            </a:r>
            <a:r>
              <a:rPr sz="2400" spc="-65" dirty="0">
                <a:latin typeface="Arial"/>
                <a:cs typeface="Arial"/>
              </a:rPr>
              <a:t>viruses </a:t>
            </a:r>
            <a:r>
              <a:rPr sz="2400" spc="-40" dirty="0">
                <a:latin typeface="Arial"/>
                <a:cs typeface="Arial"/>
              </a:rPr>
              <a:t>include  </a:t>
            </a:r>
            <a:r>
              <a:rPr sz="2400" spc="-225" dirty="0">
                <a:latin typeface="Arial"/>
                <a:cs typeface="Arial"/>
              </a:rPr>
              <a:t>SARS, </a:t>
            </a:r>
            <a:r>
              <a:rPr sz="2400" spc="-55" dirty="0">
                <a:latin typeface="Arial"/>
                <a:cs typeface="Arial"/>
              </a:rPr>
              <a:t>Influenza </a:t>
            </a:r>
            <a:r>
              <a:rPr sz="2400" spc="-40" dirty="0">
                <a:latin typeface="Arial"/>
                <a:cs typeface="Arial"/>
              </a:rPr>
              <a:t>,Hepatitis </a:t>
            </a:r>
            <a:r>
              <a:rPr sz="2400" spc="-210" dirty="0">
                <a:latin typeface="Arial"/>
                <a:cs typeface="Arial"/>
              </a:rPr>
              <a:t>C, </a:t>
            </a:r>
            <a:r>
              <a:rPr sz="2400" spc="-70" dirty="0">
                <a:latin typeface="Arial"/>
                <a:cs typeface="Arial"/>
              </a:rPr>
              <a:t>Measels, </a:t>
            </a:r>
            <a:r>
              <a:rPr sz="2400" spc="-60" dirty="0">
                <a:latin typeface="Arial"/>
                <a:cs typeface="Arial"/>
              </a:rPr>
              <a:t>Mumps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Rabies  </a:t>
            </a:r>
            <a:r>
              <a:rPr sz="2400" spc="-125" dirty="0">
                <a:latin typeface="Arial"/>
                <a:cs typeface="Arial"/>
              </a:rPr>
              <a:t>Rous </a:t>
            </a:r>
            <a:r>
              <a:rPr sz="2400" spc="-90" dirty="0">
                <a:latin typeface="Arial"/>
                <a:cs typeface="Arial"/>
              </a:rPr>
              <a:t>Sarcoma </a:t>
            </a:r>
            <a:r>
              <a:rPr sz="2400" spc="-95" dirty="0">
                <a:latin typeface="Arial"/>
                <a:cs typeface="Arial"/>
              </a:rPr>
              <a:t>Virus </a:t>
            </a:r>
            <a:r>
              <a:rPr sz="2400" spc="-75" dirty="0">
                <a:latin typeface="Arial"/>
                <a:cs typeface="Arial"/>
              </a:rPr>
              <a:t>(causing </a:t>
            </a:r>
            <a:r>
              <a:rPr sz="2400" spc="-65" dirty="0">
                <a:latin typeface="Arial"/>
                <a:cs typeface="Arial"/>
              </a:rPr>
              <a:t>cancer </a:t>
            </a:r>
            <a:r>
              <a:rPr sz="2400" spc="-95" dirty="0">
                <a:latin typeface="Arial"/>
                <a:cs typeface="Arial"/>
              </a:rPr>
              <a:t>)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195" dirty="0">
                <a:latin typeface="Arial"/>
                <a:cs typeface="Arial"/>
              </a:rPr>
              <a:t>HIV </a:t>
            </a:r>
            <a:r>
              <a:rPr sz="2400" spc="-75" dirty="0">
                <a:latin typeface="Arial"/>
                <a:cs typeface="Arial"/>
              </a:rPr>
              <a:t>(causing  </a:t>
            </a:r>
            <a:r>
              <a:rPr sz="2400" spc="-185" dirty="0">
                <a:latin typeface="Arial"/>
                <a:cs typeface="Arial"/>
              </a:rPr>
              <a:t>AIDS) </a:t>
            </a:r>
            <a:r>
              <a:rPr sz="2400" spc="-30" dirty="0">
                <a:latin typeface="Arial"/>
                <a:cs typeface="Arial"/>
              </a:rPr>
              <a:t>both </a:t>
            </a:r>
            <a:r>
              <a:rPr sz="2400" spc="-60" dirty="0">
                <a:latin typeface="Arial"/>
                <a:cs typeface="Arial"/>
              </a:rPr>
              <a:t>are </a:t>
            </a:r>
            <a:r>
              <a:rPr sz="2400" spc="-65" dirty="0">
                <a:latin typeface="Arial"/>
                <a:cs typeface="Arial"/>
              </a:rPr>
              <a:t>Retrovirus using </a:t>
            </a:r>
            <a:r>
              <a:rPr sz="2400" spc="-110" dirty="0">
                <a:latin typeface="Arial"/>
                <a:cs typeface="Arial"/>
              </a:rPr>
              <a:t>Reverse </a:t>
            </a:r>
            <a:r>
              <a:rPr sz="2400" spc="-55" dirty="0">
                <a:latin typeface="Arial"/>
                <a:cs typeface="Arial"/>
              </a:rPr>
              <a:t>Transcription </a:t>
            </a:r>
            <a:r>
              <a:rPr sz="2400" spc="-20" dirty="0">
                <a:latin typeface="Arial"/>
                <a:cs typeface="Arial"/>
              </a:rPr>
              <a:t>for  </a:t>
            </a:r>
            <a:r>
              <a:rPr sz="2400" spc="-225" dirty="0">
                <a:latin typeface="Arial"/>
                <a:cs typeface="Arial"/>
              </a:rPr>
              <a:t>DNA </a:t>
            </a:r>
            <a:r>
              <a:rPr sz="2400" spc="-65" dirty="0">
                <a:latin typeface="Arial"/>
                <a:cs typeface="Arial"/>
              </a:rPr>
              <a:t>synthesis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host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15200" y="6327472"/>
            <a:ext cx="12553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24</a:t>
            </a:fld>
            <a:endParaRPr spc="4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643890"/>
            <a:ext cx="5326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0" dirty="0"/>
              <a:t>EXAMPLES </a:t>
            </a:r>
            <a:r>
              <a:rPr sz="2800" spc="-355" dirty="0"/>
              <a:t>OF </a:t>
            </a:r>
            <a:r>
              <a:rPr sz="2800" spc="-285" dirty="0"/>
              <a:t>PLANT </a:t>
            </a:r>
            <a:r>
              <a:rPr sz="2800" spc="-290" dirty="0"/>
              <a:t>RNA</a:t>
            </a:r>
            <a:r>
              <a:rPr sz="2800" spc="70" dirty="0"/>
              <a:t> </a:t>
            </a:r>
            <a:r>
              <a:rPr sz="2800" spc="-285" dirty="0"/>
              <a:t>VIRUSES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4669" y="1496059"/>
            <a:ext cx="719391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Arial"/>
                <a:cs typeface="Arial"/>
              </a:rPr>
              <a:t>Tobbaco </a:t>
            </a:r>
            <a:r>
              <a:rPr sz="2400" spc="-65" dirty="0">
                <a:latin typeface="Arial"/>
                <a:cs typeface="Arial"/>
              </a:rPr>
              <a:t>Mosaic </a:t>
            </a:r>
            <a:r>
              <a:rPr sz="2400" spc="-95" dirty="0">
                <a:latin typeface="Arial"/>
                <a:cs typeface="Arial"/>
              </a:rPr>
              <a:t>Virus </a:t>
            </a:r>
            <a:r>
              <a:rPr sz="2400" spc="-195" dirty="0">
                <a:latin typeface="Arial"/>
                <a:cs typeface="Arial"/>
              </a:rPr>
              <a:t>(TMV </a:t>
            </a:r>
            <a:r>
              <a:rPr sz="2400" spc="-95" dirty="0">
                <a:latin typeface="Arial"/>
                <a:cs typeface="Arial"/>
              </a:rPr>
              <a:t>) </a:t>
            </a:r>
            <a:r>
              <a:rPr sz="2400" spc="-100" dirty="0">
                <a:latin typeface="Arial"/>
                <a:cs typeface="Arial"/>
              </a:rPr>
              <a:t>was </a:t>
            </a:r>
            <a:r>
              <a:rPr sz="2400" spc="-55" dirty="0">
                <a:latin typeface="Arial"/>
                <a:cs typeface="Arial"/>
              </a:rPr>
              <a:t>crystallized </a:t>
            </a:r>
            <a:r>
              <a:rPr sz="2400" spc="-130" dirty="0">
                <a:latin typeface="Arial"/>
                <a:cs typeface="Arial"/>
              </a:rPr>
              <a:t>by </a:t>
            </a:r>
            <a:r>
              <a:rPr sz="2400" spc="-85" dirty="0">
                <a:latin typeface="Arial"/>
                <a:cs typeface="Arial"/>
              </a:rPr>
              <a:t>Stanley  </a:t>
            </a:r>
            <a:r>
              <a:rPr sz="2400" spc="10" dirty="0">
                <a:latin typeface="Arial"/>
                <a:cs typeface="Arial"/>
              </a:rPr>
              <a:t>(1935) </a:t>
            </a:r>
            <a:r>
              <a:rPr sz="2400" spc="-20" dirty="0">
                <a:latin typeface="Arial"/>
                <a:cs typeface="Arial"/>
              </a:rPr>
              <a:t>for the </a:t>
            </a:r>
            <a:r>
              <a:rPr sz="2400" spc="5" dirty="0">
                <a:latin typeface="Arial"/>
                <a:cs typeface="Arial"/>
              </a:rPr>
              <a:t>first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97155" algn="just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TMV </a:t>
            </a:r>
            <a:r>
              <a:rPr sz="2400" spc="-5" dirty="0">
                <a:latin typeface="Arial"/>
                <a:cs typeface="Arial"/>
              </a:rPr>
              <a:t>causes Tobacco </a:t>
            </a:r>
            <a:r>
              <a:rPr sz="2400" dirty="0">
                <a:latin typeface="Arial"/>
                <a:cs typeface="Arial"/>
              </a:rPr>
              <a:t>mosaic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12700" marR="518159" algn="just">
              <a:lnSpc>
                <a:spcPct val="150000"/>
              </a:lnSpc>
            </a:pPr>
            <a:r>
              <a:rPr sz="2400" dirty="0">
                <a:latin typeface="Arial"/>
                <a:cs typeface="Arial"/>
              </a:rPr>
              <a:t>TMV can </a:t>
            </a:r>
            <a:r>
              <a:rPr sz="2400" spc="-5" dirty="0">
                <a:latin typeface="Arial"/>
                <a:cs typeface="Arial"/>
              </a:rPr>
              <a:t>also cause disease in </a:t>
            </a:r>
            <a:r>
              <a:rPr sz="2400" dirty="0">
                <a:latin typeface="Arial"/>
                <a:cs typeface="Arial"/>
              </a:rPr>
              <a:t>Tomato, </a:t>
            </a:r>
            <a:r>
              <a:rPr sz="2400" spc="-10" dirty="0">
                <a:latin typeface="Arial"/>
                <a:cs typeface="Arial"/>
              </a:rPr>
              <a:t>Pepper,  Petunia, Snapdragon, </a:t>
            </a:r>
            <a:r>
              <a:rPr sz="2400" spc="-5" dirty="0">
                <a:latin typeface="Arial"/>
                <a:cs typeface="Arial"/>
              </a:rPr>
              <a:t>Delphinium,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Marigold.  </a:t>
            </a:r>
            <a:r>
              <a:rPr sz="2400" spc="-10" dirty="0">
                <a:latin typeface="Arial"/>
                <a:cs typeface="Arial"/>
              </a:rPr>
              <a:t>Papaya </a:t>
            </a:r>
            <a:r>
              <a:rPr sz="2400" spc="-5" dirty="0">
                <a:latin typeface="Arial"/>
                <a:cs typeface="Arial"/>
              </a:rPr>
              <a:t>Ring </a:t>
            </a:r>
            <a:r>
              <a:rPr sz="2400" spc="-10" dirty="0">
                <a:latin typeface="Arial"/>
                <a:cs typeface="Arial"/>
              </a:rPr>
              <a:t>Spot virus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(PRV)</a:t>
            </a:r>
            <a:endParaRPr sz="2400">
              <a:latin typeface="Arial"/>
              <a:cs typeface="Arial"/>
            </a:endParaRPr>
          </a:p>
          <a:p>
            <a:pPr marL="12700" marR="1793239">
              <a:lnSpc>
                <a:spcPct val="150000"/>
              </a:lnSpc>
            </a:pPr>
            <a:r>
              <a:rPr sz="2400" spc="-5" dirty="0">
                <a:latin typeface="Arial"/>
                <a:cs typeface="Arial"/>
              </a:rPr>
              <a:t>Potato Leaf Roll Virus </a:t>
            </a:r>
            <a:r>
              <a:rPr sz="2400" spc="-10" dirty="0">
                <a:latin typeface="Arial"/>
                <a:cs typeface="Arial"/>
              </a:rPr>
              <a:t>(PLRV)  </a:t>
            </a:r>
            <a:r>
              <a:rPr sz="2400" spc="-5" dirty="0">
                <a:latin typeface="Arial"/>
                <a:cs typeface="Arial"/>
              </a:rPr>
              <a:t>Holmesrib-grass Virus (HRV) </a:t>
            </a:r>
            <a:r>
              <a:rPr sz="2400" spc="-10" dirty="0">
                <a:latin typeface="Arial"/>
                <a:cs typeface="Arial"/>
              </a:rPr>
              <a:t>–Plantago  </a:t>
            </a:r>
            <a:r>
              <a:rPr sz="2400" spc="-5" dirty="0">
                <a:latin typeface="Arial"/>
                <a:cs typeface="Arial"/>
              </a:rPr>
              <a:t>Alfa-alfa Mosaic Virus (AMV)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239000" y="6327472"/>
            <a:ext cx="133159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25</a:t>
            </a:fld>
            <a:endParaRPr spc="4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057400"/>
            <a:ext cx="139065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2057400"/>
            <a:ext cx="25908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2057400"/>
            <a:ext cx="19050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9600" y="4301490"/>
            <a:ext cx="58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31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8829" y="4301490"/>
            <a:ext cx="4610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FF0000"/>
                </a:solidFill>
                <a:latin typeface="Arial"/>
                <a:cs typeface="Arial"/>
              </a:rPr>
              <a:t>HIV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6869" y="4225290"/>
            <a:ext cx="1687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FF0000"/>
                </a:solidFill>
                <a:latin typeface="Arial"/>
                <a:cs typeface="Arial"/>
              </a:rPr>
              <a:t>HEPATITES </a:t>
            </a:r>
            <a:r>
              <a:rPr sz="2400" spc="-345" dirty="0">
                <a:solidFill>
                  <a:srgbClr val="FF0000"/>
                </a:solidFill>
                <a:latin typeface="Arial"/>
                <a:cs typeface="Arial"/>
              </a:rPr>
              <a:t>C  </a:t>
            </a:r>
            <a:r>
              <a:rPr sz="2400" spc="-235" dirty="0">
                <a:solidFill>
                  <a:srgbClr val="FF0000"/>
                </a:solidFill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9220" y="872490"/>
            <a:ext cx="206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0" dirty="0"/>
              <a:t>RNA</a:t>
            </a:r>
            <a:r>
              <a:rPr sz="2800" spc="-165" dirty="0"/>
              <a:t> </a:t>
            </a:r>
            <a:r>
              <a:rPr sz="2800" spc="-285" dirty="0"/>
              <a:t>VIRUSES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7543800" y="6242447"/>
            <a:ext cx="12954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26</a:t>
            </a:fld>
            <a:endParaRPr spc="4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415290"/>
            <a:ext cx="581533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63500">
              <a:lnSpc>
                <a:spcPts val="3350"/>
              </a:lnSpc>
              <a:spcBef>
                <a:spcPts val="219"/>
              </a:spcBef>
            </a:pPr>
            <a:r>
              <a:rPr sz="2800" spc="-90" dirty="0"/>
              <a:t>EVIDENCE </a:t>
            </a:r>
            <a:r>
              <a:rPr sz="2800" spc="-25" dirty="0"/>
              <a:t>IN </a:t>
            </a:r>
            <a:r>
              <a:rPr sz="2800" spc="-165" dirty="0"/>
              <a:t>FAVOUR </a:t>
            </a:r>
            <a:r>
              <a:rPr sz="2800" spc="-240" dirty="0"/>
              <a:t>OF </a:t>
            </a:r>
            <a:r>
              <a:rPr sz="2800" spc="-140" dirty="0"/>
              <a:t>RNA </a:t>
            </a:r>
            <a:r>
              <a:rPr sz="2800" spc="-210" dirty="0"/>
              <a:t>AS  </a:t>
            </a:r>
            <a:r>
              <a:rPr sz="2800" spc="-105" dirty="0"/>
              <a:t>GENETIC</a:t>
            </a:r>
            <a:r>
              <a:rPr sz="2800" spc="355" dirty="0"/>
              <a:t> </a:t>
            </a:r>
            <a:r>
              <a:rPr sz="2800" spc="-65" dirty="0"/>
              <a:t>MATERIAL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68069" y="1771650"/>
            <a:ext cx="69208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51655" algn="l"/>
                <a:tab pos="6830695" algn="l"/>
              </a:tabLst>
            </a:pPr>
            <a:r>
              <a:rPr sz="2400" spc="-32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Gierer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315" dirty="0">
                <a:latin typeface="Arial"/>
                <a:cs typeface="Arial"/>
              </a:rPr>
              <a:t>G </a:t>
            </a:r>
            <a:r>
              <a:rPr sz="2400" spc="-80" dirty="0">
                <a:latin typeface="Arial"/>
                <a:cs typeface="Arial"/>
              </a:rPr>
              <a:t>Schramm </a:t>
            </a:r>
            <a:r>
              <a:rPr sz="2400" spc="-95" dirty="0">
                <a:latin typeface="Arial"/>
                <a:cs typeface="Arial"/>
              </a:rPr>
              <a:t>( </a:t>
            </a:r>
            <a:r>
              <a:rPr sz="2400" spc="65" dirty="0">
                <a:latin typeface="Arial"/>
                <a:cs typeface="Arial"/>
              </a:rPr>
              <a:t>1956 </a:t>
            </a:r>
            <a:r>
              <a:rPr sz="2400" spc="-95" dirty="0">
                <a:latin typeface="Arial"/>
                <a:cs typeface="Arial"/>
              </a:rPr>
              <a:t>) </a:t>
            </a:r>
            <a:r>
              <a:rPr sz="2400" spc="-80" dirty="0">
                <a:latin typeface="Arial"/>
                <a:cs typeface="Arial"/>
              </a:rPr>
              <a:t>when </a:t>
            </a:r>
            <a:r>
              <a:rPr sz="2400" spc="-40" dirty="0">
                <a:latin typeface="Arial"/>
                <a:cs typeface="Arial"/>
              </a:rPr>
              <a:t>inoculated  </a:t>
            </a:r>
            <a:r>
              <a:rPr sz="2400" spc="-15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ba</a:t>
            </a:r>
            <a:r>
              <a:rPr sz="2400" spc="-70" dirty="0">
                <a:latin typeface="Arial"/>
                <a:cs typeface="Arial"/>
              </a:rPr>
              <a:t>c</a:t>
            </a:r>
            <a:r>
              <a:rPr sz="2400" spc="-85" dirty="0">
                <a:latin typeface="Arial"/>
                <a:cs typeface="Arial"/>
              </a:rPr>
              <a:t>c</a:t>
            </a:r>
            <a:r>
              <a:rPr sz="2400" spc="-90" dirty="0">
                <a:latin typeface="Arial"/>
                <a:cs typeface="Arial"/>
              </a:rPr>
              <a:t>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l</a:t>
            </a:r>
            <a:r>
              <a:rPr sz="2400" spc="-3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n</a:t>
            </a:r>
            <a:r>
              <a:rPr sz="2400" spc="80" dirty="0">
                <a:latin typeface="Arial"/>
                <a:cs typeface="Arial"/>
              </a:rPr>
              <a:t>t</a:t>
            </a:r>
            <a:r>
              <a:rPr sz="2400" spc="-90" dirty="0">
                <a:latin typeface="Arial"/>
                <a:cs typeface="Arial"/>
              </a:rPr>
              <a:t>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it</a:t>
            </a:r>
            <a:r>
              <a:rPr sz="2400" spc="25" dirty="0">
                <a:latin typeface="Arial"/>
                <a:cs typeface="Arial"/>
              </a:rPr>
              <a:t>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6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urif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100" dirty="0">
                <a:latin typeface="Arial"/>
                <a:cs typeface="Arial"/>
              </a:rPr>
              <a:t>e</a:t>
            </a:r>
            <a:r>
              <a:rPr sz="2400" spc="-4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RN</a:t>
            </a:r>
            <a:r>
              <a:rPr sz="2400" spc="-23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spc="-45" dirty="0">
                <a:latin typeface="Arial"/>
                <a:cs typeface="Arial"/>
              </a:rPr>
              <a:t>s</a:t>
            </a:r>
            <a:r>
              <a:rPr sz="2400" spc="-9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0" dirty="0">
                <a:latin typeface="Arial"/>
                <a:cs typeface="Arial"/>
              </a:rPr>
              <a:t>e</a:t>
            </a:r>
            <a:r>
              <a:rPr sz="2400" spc="-45" dirty="0">
                <a:latin typeface="Arial"/>
                <a:cs typeface="Arial"/>
              </a:rPr>
              <a:t>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50" dirty="0">
                <a:latin typeface="Arial"/>
                <a:cs typeface="Arial"/>
              </a:rPr>
              <a:t>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T</a:t>
            </a:r>
            <a:r>
              <a:rPr sz="2400" spc="-65" dirty="0">
                <a:latin typeface="Arial"/>
                <a:cs typeface="Arial"/>
              </a:rPr>
              <a:t>M</a:t>
            </a:r>
            <a:r>
              <a:rPr sz="2400" spc="-31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80" dirty="0">
                <a:latin typeface="Arial"/>
                <a:cs typeface="Arial"/>
              </a:rPr>
              <a:t>-  </a:t>
            </a:r>
            <a:r>
              <a:rPr sz="2400" spc="-80" dirty="0">
                <a:latin typeface="Arial"/>
                <a:cs typeface="Arial"/>
              </a:rPr>
              <a:t>Leisons </a:t>
            </a:r>
            <a:r>
              <a:rPr sz="2400" spc="-65" dirty="0">
                <a:latin typeface="Arial"/>
                <a:cs typeface="Arial"/>
              </a:rPr>
              <a:t>appeared on </a:t>
            </a:r>
            <a:r>
              <a:rPr sz="2400" spc="-75" dirty="0">
                <a:latin typeface="Arial"/>
                <a:cs typeface="Arial"/>
              </a:rPr>
              <a:t>leaves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healthy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13715">
              <a:lnSpc>
                <a:spcPct val="100000"/>
              </a:lnSpc>
              <a:tabLst>
                <a:tab pos="3331210" algn="l"/>
              </a:tabLst>
            </a:pPr>
            <a:r>
              <a:rPr sz="2400" spc="-195" dirty="0">
                <a:latin typeface="Arial"/>
                <a:cs typeface="Arial"/>
              </a:rPr>
              <a:t>H </a:t>
            </a:r>
            <a:r>
              <a:rPr sz="2400" spc="-70" dirty="0">
                <a:latin typeface="Arial"/>
                <a:cs typeface="Arial"/>
              </a:rPr>
              <a:t>Fraenkel </a:t>
            </a:r>
            <a:r>
              <a:rPr sz="2400" spc="-85" dirty="0">
                <a:latin typeface="Arial"/>
                <a:cs typeface="Arial"/>
              </a:rPr>
              <a:t>Conrat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150" dirty="0">
                <a:latin typeface="Arial"/>
                <a:cs typeface="Arial"/>
              </a:rPr>
              <a:t>B </a:t>
            </a:r>
            <a:r>
              <a:rPr sz="2400" spc="-90" dirty="0">
                <a:latin typeface="Arial"/>
                <a:cs typeface="Arial"/>
              </a:rPr>
              <a:t>Singer </a:t>
            </a:r>
            <a:r>
              <a:rPr sz="2400" spc="10" dirty="0">
                <a:latin typeface="Arial"/>
                <a:cs typeface="Arial"/>
              </a:rPr>
              <a:t>(1957) </a:t>
            </a:r>
            <a:r>
              <a:rPr sz="2400" spc="-50" dirty="0">
                <a:latin typeface="Arial"/>
                <a:cs typeface="Arial"/>
              </a:rPr>
              <a:t>separated  </a:t>
            </a:r>
            <a:r>
              <a:rPr sz="2400" spc="-250" dirty="0">
                <a:latin typeface="Arial"/>
                <a:cs typeface="Arial"/>
              </a:rPr>
              <a:t>RNA 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protein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TMV	</a:t>
            </a:r>
            <a:r>
              <a:rPr sz="2400" spc="-15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first </a:t>
            </a:r>
            <a:r>
              <a:rPr sz="2400" spc="-40" dirty="0">
                <a:latin typeface="Arial"/>
                <a:cs typeface="Arial"/>
              </a:rPr>
              <a:t>step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83210">
              <a:lnSpc>
                <a:spcPct val="100000"/>
              </a:lnSpc>
            </a:pPr>
            <a:r>
              <a:rPr sz="2400" spc="-55" dirty="0">
                <a:latin typeface="Arial"/>
                <a:cs typeface="Arial"/>
              </a:rPr>
              <a:t>In </a:t>
            </a:r>
            <a:r>
              <a:rPr sz="2400" spc="-75" dirty="0">
                <a:latin typeface="Arial"/>
                <a:cs typeface="Arial"/>
              </a:rPr>
              <a:t>second </a:t>
            </a:r>
            <a:r>
              <a:rPr sz="2400" spc="-45" dirty="0">
                <a:latin typeface="Arial"/>
                <a:cs typeface="Arial"/>
              </a:rPr>
              <a:t>step </a:t>
            </a:r>
            <a:r>
              <a:rPr sz="2400" spc="-30" dirty="0">
                <a:latin typeface="Arial"/>
                <a:cs typeface="Arial"/>
              </a:rPr>
              <a:t>reconstituted </a:t>
            </a:r>
            <a:r>
              <a:rPr sz="2400" spc="-55" dirty="0">
                <a:latin typeface="Arial"/>
                <a:cs typeface="Arial"/>
              </a:rPr>
              <a:t>virus </a:t>
            </a:r>
            <a:r>
              <a:rPr sz="2400" spc="-25" dirty="0">
                <a:latin typeface="Arial"/>
                <a:cs typeface="Arial"/>
              </a:rPr>
              <a:t>with </a:t>
            </a:r>
            <a:r>
              <a:rPr sz="2400" spc="-30" dirty="0">
                <a:latin typeface="Arial"/>
                <a:cs typeface="Arial"/>
              </a:rPr>
              <a:t>protein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from  </a:t>
            </a:r>
            <a:r>
              <a:rPr sz="2400" spc="-15" dirty="0">
                <a:latin typeface="Arial"/>
                <a:cs typeface="Arial"/>
              </a:rPr>
              <a:t>mutant </a:t>
            </a:r>
            <a:r>
              <a:rPr sz="2400" spc="-25" dirty="0">
                <a:latin typeface="Arial"/>
                <a:cs typeface="Arial"/>
              </a:rPr>
              <a:t>strain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TMV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15200" y="6327472"/>
            <a:ext cx="12553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27</a:t>
            </a:fld>
            <a:endParaRPr spc="4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72490"/>
            <a:ext cx="6309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45" dirty="0">
                <a:solidFill>
                  <a:srgbClr val="000000"/>
                </a:solidFill>
              </a:rPr>
              <a:t>Inoculated </a:t>
            </a:r>
            <a:r>
              <a:rPr sz="2400" spc="-80" dirty="0">
                <a:solidFill>
                  <a:srgbClr val="000000"/>
                </a:solidFill>
              </a:rPr>
              <a:t>Hybrid </a:t>
            </a:r>
            <a:r>
              <a:rPr sz="2400" spc="-229" dirty="0">
                <a:solidFill>
                  <a:srgbClr val="000000"/>
                </a:solidFill>
              </a:rPr>
              <a:t>TMV </a:t>
            </a:r>
            <a:r>
              <a:rPr sz="2400" spc="-15" dirty="0">
                <a:solidFill>
                  <a:srgbClr val="000000"/>
                </a:solidFill>
              </a:rPr>
              <a:t>into </a:t>
            </a:r>
            <a:r>
              <a:rPr sz="2400" spc="-55" dirty="0">
                <a:solidFill>
                  <a:srgbClr val="000000"/>
                </a:solidFill>
              </a:rPr>
              <a:t>healthy </a:t>
            </a:r>
            <a:r>
              <a:rPr sz="2400" spc="-60" dirty="0">
                <a:solidFill>
                  <a:srgbClr val="000000"/>
                </a:solidFill>
              </a:rPr>
              <a:t>tobacco </a:t>
            </a:r>
            <a:r>
              <a:rPr sz="2400" spc="-20" dirty="0">
                <a:solidFill>
                  <a:srgbClr val="000000"/>
                </a:solidFill>
              </a:rPr>
              <a:t>plant  </a:t>
            </a:r>
            <a:r>
              <a:rPr sz="2400" spc="-114" dirty="0">
                <a:solidFill>
                  <a:srgbClr val="000000"/>
                </a:solidFill>
              </a:rPr>
              <a:t>Tobacco </a:t>
            </a:r>
            <a:r>
              <a:rPr sz="2400" spc="-65" dirty="0">
                <a:solidFill>
                  <a:srgbClr val="000000"/>
                </a:solidFill>
              </a:rPr>
              <a:t>Mosaic disease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spc="-65" dirty="0">
                <a:solidFill>
                  <a:srgbClr val="000000"/>
                </a:solidFill>
              </a:rPr>
              <a:t>appeared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40410" algn="l"/>
                <a:tab pos="1237615" algn="l"/>
                <a:tab pos="2099945" algn="l"/>
                <a:tab pos="3456940" algn="l"/>
                <a:tab pos="4225290" algn="l"/>
                <a:tab pos="5554980" algn="l"/>
                <a:tab pos="6376670" algn="l"/>
              </a:tabLst>
            </a:pPr>
            <a:r>
              <a:rPr spc="-305" dirty="0"/>
              <a:t>T</a:t>
            </a:r>
            <a:r>
              <a:rPr spc="-65" dirty="0"/>
              <a:t>M</a:t>
            </a:r>
            <a:r>
              <a:rPr spc="-315" dirty="0"/>
              <a:t>V</a:t>
            </a:r>
            <a:r>
              <a:rPr dirty="0"/>
              <a:t>	</a:t>
            </a:r>
            <a:r>
              <a:rPr spc="-60" dirty="0"/>
              <a:t>p</a:t>
            </a:r>
            <a:r>
              <a:rPr spc="-45" dirty="0"/>
              <a:t>r</a:t>
            </a:r>
            <a:r>
              <a:rPr spc="-65" dirty="0"/>
              <a:t>o</a:t>
            </a:r>
            <a:r>
              <a:rPr spc="-100" dirty="0"/>
              <a:t>ge</a:t>
            </a:r>
            <a:r>
              <a:rPr spc="-110" dirty="0"/>
              <a:t>n</a:t>
            </a:r>
            <a:r>
              <a:rPr spc="-204" dirty="0"/>
              <a:t>y</a:t>
            </a:r>
            <a:r>
              <a:rPr dirty="0"/>
              <a:t>	</a:t>
            </a:r>
            <a:r>
              <a:rPr spc="-50" dirty="0"/>
              <a:t>is</a:t>
            </a:r>
            <a:r>
              <a:rPr spc="-70" dirty="0"/>
              <a:t>o</a:t>
            </a:r>
            <a:r>
              <a:rPr spc="-20" dirty="0"/>
              <a:t>l</a:t>
            </a:r>
            <a:r>
              <a:rPr spc="-30" dirty="0"/>
              <a:t>a</a:t>
            </a:r>
            <a:r>
              <a:rPr spc="-25" dirty="0"/>
              <a:t>ted</a:t>
            </a:r>
            <a:r>
              <a:rPr dirty="0"/>
              <a:t>	</a:t>
            </a:r>
            <a:r>
              <a:rPr spc="15" dirty="0"/>
              <a:t>f</a:t>
            </a:r>
            <a:r>
              <a:rPr spc="25" dirty="0"/>
              <a:t>r</a:t>
            </a:r>
            <a:r>
              <a:rPr spc="-100" dirty="0"/>
              <a:t>o</a:t>
            </a:r>
            <a:r>
              <a:rPr spc="-50" dirty="0"/>
              <a:t>m</a:t>
            </a:r>
            <a:r>
              <a:rPr dirty="0"/>
              <a:t>	</a:t>
            </a:r>
            <a:r>
              <a:rPr spc="-40" dirty="0"/>
              <a:t>d</a:t>
            </a:r>
            <a:r>
              <a:rPr spc="-70" dirty="0"/>
              <a:t>isea</a:t>
            </a:r>
            <a:r>
              <a:rPr spc="-65" dirty="0"/>
              <a:t>s</a:t>
            </a:r>
            <a:r>
              <a:rPr spc="-70" dirty="0"/>
              <a:t>e</a:t>
            </a:r>
            <a:r>
              <a:rPr spc="-65" dirty="0"/>
              <a:t>d</a:t>
            </a:r>
            <a:r>
              <a:rPr dirty="0"/>
              <a:t>	</a:t>
            </a:r>
            <a:r>
              <a:rPr spc="-50" dirty="0"/>
              <a:t>p</a:t>
            </a:r>
            <a:r>
              <a:rPr spc="-10" dirty="0"/>
              <a:t>lan</a:t>
            </a:r>
            <a:r>
              <a:rPr spc="-5" dirty="0"/>
              <a:t>t</a:t>
            </a:r>
            <a:r>
              <a:rPr dirty="0"/>
              <a:t>	</a:t>
            </a:r>
            <a:r>
              <a:rPr spc="-85" dirty="0"/>
              <a:t>s</a:t>
            </a:r>
            <a:r>
              <a:rPr spc="-50" dirty="0"/>
              <a:t>h</a:t>
            </a:r>
            <a:r>
              <a:rPr spc="-90" dirty="0"/>
              <a:t>o</a:t>
            </a:r>
            <a:r>
              <a:rPr spc="-140" dirty="0"/>
              <a:t>w</a:t>
            </a:r>
            <a:r>
              <a:rPr spc="-100" dirty="0"/>
              <a:t>e</a:t>
            </a:r>
            <a:r>
              <a:rPr spc="-30" dirty="0"/>
              <a:t>d  </a:t>
            </a:r>
            <a:r>
              <a:rPr spc="-35" dirty="0"/>
              <a:t>parental	</a:t>
            </a:r>
            <a:r>
              <a:rPr spc="-250" dirty="0"/>
              <a:t>RNA </a:t>
            </a:r>
            <a:r>
              <a:rPr spc="-85" dirty="0"/>
              <a:t>only </a:t>
            </a:r>
            <a:r>
              <a:rPr spc="-10" dirty="0"/>
              <a:t>but </a:t>
            </a:r>
            <a:r>
              <a:rPr spc="-20" dirty="0"/>
              <a:t>not </a:t>
            </a:r>
            <a:r>
              <a:rPr spc="-35" dirty="0"/>
              <a:t>parental</a:t>
            </a:r>
            <a:r>
              <a:rPr spc="-405" dirty="0"/>
              <a:t> </a:t>
            </a:r>
            <a:r>
              <a:rPr spc="-40" dirty="0"/>
              <a:t>proteins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/>
          </a:p>
          <a:p>
            <a:pPr marL="12700" marR="5080">
              <a:lnSpc>
                <a:spcPct val="150000"/>
              </a:lnSpc>
              <a:tabLst>
                <a:tab pos="1950720" algn="l"/>
              </a:tabLst>
            </a:pPr>
            <a:r>
              <a:rPr spc="-105" dirty="0"/>
              <a:t>This</a:t>
            </a:r>
            <a:r>
              <a:rPr spc="130" dirty="0"/>
              <a:t> </a:t>
            </a:r>
            <a:r>
              <a:rPr spc="-60" dirty="0"/>
              <a:t>provided	</a:t>
            </a:r>
            <a:r>
              <a:rPr spc="-70" dirty="0"/>
              <a:t>evidence </a:t>
            </a:r>
            <a:r>
              <a:rPr spc="5" dirty="0"/>
              <a:t>that </a:t>
            </a:r>
            <a:r>
              <a:rPr spc="-250" dirty="0"/>
              <a:t>RNA </a:t>
            </a:r>
            <a:r>
              <a:rPr spc="-50" dirty="0"/>
              <a:t>carries </a:t>
            </a:r>
            <a:r>
              <a:rPr spc="-25" dirty="0"/>
              <a:t>information </a:t>
            </a:r>
            <a:r>
              <a:rPr spc="-20" dirty="0"/>
              <a:t>for  </a:t>
            </a:r>
            <a:r>
              <a:rPr spc="-80" dirty="0"/>
              <a:t>assembly </a:t>
            </a:r>
            <a:r>
              <a:rPr spc="-20" dirty="0"/>
              <a:t>of </a:t>
            </a:r>
            <a:r>
              <a:rPr spc="-90" dirty="0"/>
              <a:t>Virus </a:t>
            </a:r>
            <a:r>
              <a:rPr spc="-35" dirty="0"/>
              <a:t>particles </a:t>
            </a:r>
            <a:r>
              <a:rPr spc="-55" dirty="0"/>
              <a:t>and </a:t>
            </a:r>
            <a:r>
              <a:rPr spc="-20" dirty="0"/>
              <a:t>not</a:t>
            </a:r>
            <a:r>
              <a:rPr spc="-155" dirty="0"/>
              <a:t> </a:t>
            </a:r>
            <a:r>
              <a:rPr spc="-40" dirty="0"/>
              <a:t>proteins</a:t>
            </a:r>
          </a:p>
          <a:p>
            <a:pPr>
              <a:lnSpc>
                <a:spcPct val="100000"/>
              </a:lnSpc>
            </a:pPr>
            <a:endParaRPr sz="27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/>
          </a:p>
          <a:p>
            <a:pPr marL="12700">
              <a:lnSpc>
                <a:spcPct val="100000"/>
              </a:lnSpc>
              <a:tabLst>
                <a:tab pos="4333240" algn="l"/>
              </a:tabLst>
            </a:pPr>
            <a:r>
              <a:rPr spc="-250" dirty="0"/>
              <a:t>RNA  </a:t>
            </a:r>
            <a:r>
              <a:rPr spc="-30" dirty="0"/>
              <a:t>thus </a:t>
            </a:r>
            <a:r>
              <a:rPr spc="-40" dirty="0"/>
              <a:t>is </a:t>
            </a:r>
            <a:r>
              <a:rPr spc="-20" dirty="0"/>
              <a:t>the</a:t>
            </a:r>
            <a:r>
              <a:rPr spc="-340" dirty="0"/>
              <a:t> </a:t>
            </a:r>
            <a:r>
              <a:rPr spc="-80" dirty="0"/>
              <a:t>Genetic</a:t>
            </a:r>
            <a:r>
              <a:rPr spc="-60" dirty="0"/>
              <a:t> </a:t>
            </a:r>
            <a:r>
              <a:rPr spc="-25" dirty="0"/>
              <a:t>Material	</a:t>
            </a:r>
            <a:r>
              <a:rPr spc="-15" dirty="0"/>
              <a:t>in</a:t>
            </a:r>
            <a:r>
              <a:rPr spc="-75" dirty="0"/>
              <a:t> </a:t>
            </a:r>
            <a:r>
              <a:rPr spc="-225" dirty="0"/>
              <a:t>TMV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15200" y="6310629"/>
            <a:ext cx="125539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1400" spc="-5" dirty="0" smtClean="0"/>
              <a:t>21/08/2020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6540" y="6319520"/>
            <a:ext cx="234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410" y="643890"/>
            <a:ext cx="5565775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53745" marR="5080" indent="-741680">
              <a:lnSpc>
                <a:spcPts val="3350"/>
              </a:lnSpc>
              <a:spcBef>
                <a:spcPts val="219"/>
              </a:spcBef>
            </a:pPr>
            <a:r>
              <a:rPr sz="2800" spc="-270" dirty="0"/>
              <a:t>SUMMARY </a:t>
            </a:r>
            <a:r>
              <a:rPr sz="2800" spc="-355" dirty="0"/>
              <a:t>OF </a:t>
            </a:r>
            <a:r>
              <a:rPr sz="2800" spc="-310" dirty="0"/>
              <a:t>THE </a:t>
            </a:r>
            <a:r>
              <a:rPr sz="2800" spc="-290" dirty="0"/>
              <a:t>PRESENTAION </a:t>
            </a:r>
            <a:r>
              <a:rPr sz="2800" spc="-305" dirty="0"/>
              <a:t>ON  </a:t>
            </a:r>
            <a:r>
              <a:rPr sz="2800" spc="-260" dirty="0"/>
              <a:t>DNA </a:t>
            </a:r>
            <a:r>
              <a:rPr sz="2800" spc="-330" dirty="0"/>
              <a:t>AS </a:t>
            </a:r>
            <a:r>
              <a:rPr sz="2800" spc="-300" dirty="0"/>
              <a:t>GENETIC</a:t>
            </a:r>
            <a:r>
              <a:rPr sz="2800" spc="-135" dirty="0"/>
              <a:t> </a:t>
            </a:r>
            <a:r>
              <a:rPr sz="2800" spc="-260" dirty="0"/>
              <a:t>MATERIAL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4669" y="1710690"/>
            <a:ext cx="7597775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Arial"/>
                <a:cs typeface="Arial"/>
              </a:rPr>
              <a:t>Gene </a:t>
            </a:r>
            <a:r>
              <a:rPr sz="2400" spc="-55" dirty="0">
                <a:latin typeface="Arial"/>
                <a:cs typeface="Arial"/>
              </a:rPr>
              <a:t>(Mendelian </a:t>
            </a:r>
            <a:r>
              <a:rPr sz="2400" spc="-80" dirty="0">
                <a:latin typeface="Arial"/>
                <a:cs typeface="Arial"/>
              </a:rPr>
              <a:t>Factor) </a:t>
            </a:r>
            <a:r>
              <a:rPr sz="2400" spc="-50" dirty="0">
                <a:latin typeface="Arial"/>
                <a:cs typeface="Arial"/>
              </a:rPr>
              <a:t>carries </a:t>
            </a:r>
            <a:r>
              <a:rPr sz="2400" spc="-25" dirty="0">
                <a:latin typeface="Arial"/>
                <a:cs typeface="Arial"/>
              </a:rPr>
              <a:t>information </a:t>
            </a:r>
            <a:r>
              <a:rPr sz="2400" spc="-20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expression  </a:t>
            </a:r>
            <a:r>
              <a:rPr sz="2400" spc="-25" dirty="0">
                <a:latin typeface="Arial"/>
                <a:cs typeface="Arial"/>
              </a:rPr>
              <a:t>of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Phenotype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30" dirty="0">
                <a:latin typeface="Arial"/>
                <a:cs typeface="Arial"/>
              </a:rPr>
              <a:t>Genes </a:t>
            </a:r>
            <a:r>
              <a:rPr sz="2400" spc="-60" dirty="0">
                <a:latin typeface="Arial"/>
                <a:cs typeface="Arial"/>
              </a:rPr>
              <a:t>are </a:t>
            </a:r>
            <a:r>
              <a:rPr sz="2400" spc="-45" dirty="0">
                <a:latin typeface="Arial"/>
                <a:cs typeface="Arial"/>
              </a:rPr>
              <a:t>present </a:t>
            </a:r>
            <a:r>
              <a:rPr sz="2400" spc="-65" dirty="0">
                <a:latin typeface="Arial"/>
                <a:cs typeface="Arial"/>
              </a:rPr>
              <a:t>on</a:t>
            </a:r>
            <a:r>
              <a:rPr sz="2400" spc="-70" dirty="0">
                <a:latin typeface="Arial"/>
                <a:cs typeface="Arial"/>
              </a:rPr>
              <a:t> chromosomes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18770">
              <a:lnSpc>
                <a:spcPct val="150000"/>
              </a:lnSpc>
              <a:tabLst>
                <a:tab pos="4349115" algn="l"/>
              </a:tabLst>
            </a:pPr>
            <a:r>
              <a:rPr sz="2400" spc="-15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chromosomes </a:t>
            </a:r>
            <a:r>
              <a:rPr sz="2400" spc="-35" dirty="0">
                <a:latin typeface="Arial"/>
                <a:cs typeface="Arial"/>
              </a:rPr>
              <a:t>contain </a:t>
            </a:r>
            <a:r>
              <a:rPr sz="2400" spc="-95" dirty="0">
                <a:latin typeface="Arial"/>
                <a:cs typeface="Arial"/>
              </a:rPr>
              <a:t>60% </a:t>
            </a:r>
            <a:r>
              <a:rPr sz="2400" spc="-30" dirty="0">
                <a:latin typeface="Arial"/>
                <a:cs typeface="Arial"/>
              </a:rPr>
              <a:t>protein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40% </a:t>
            </a:r>
            <a:r>
              <a:rPr sz="2400" spc="-225" dirty="0">
                <a:latin typeface="Arial"/>
                <a:cs typeface="Arial"/>
              </a:rPr>
              <a:t>DNA  </a:t>
            </a:r>
            <a:r>
              <a:rPr sz="2400" spc="-80" dirty="0">
                <a:latin typeface="Arial"/>
                <a:cs typeface="Arial"/>
              </a:rPr>
              <a:t>Genetic </a:t>
            </a:r>
            <a:r>
              <a:rPr sz="2400" spc="-25" dirty="0">
                <a:latin typeface="Arial"/>
                <a:cs typeface="Arial"/>
              </a:rPr>
              <a:t>Material </a:t>
            </a:r>
            <a:r>
              <a:rPr sz="2400" spc="-30" dirty="0">
                <a:latin typeface="Arial"/>
                <a:cs typeface="Arial"/>
              </a:rPr>
              <a:t>must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be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stable,	</a:t>
            </a:r>
            <a:r>
              <a:rPr sz="2400" spc="-60" dirty="0">
                <a:latin typeface="Arial"/>
                <a:cs typeface="Arial"/>
              </a:rPr>
              <a:t>capable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replication,  </a:t>
            </a:r>
            <a:r>
              <a:rPr sz="2400" spc="-45" dirty="0">
                <a:latin typeface="Arial"/>
                <a:cs typeface="Arial"/>
              </a:rPr>
              <a:t>storing </a:t>
            </a:r>
            <a:r>
              <a:rPr sz="2400" spc="-25" dirty="0">
                <a:latin typeface="Arial"/>
                <a:cs typeface="Arial"/>
              </a:rPr>
              <a:t>information </a:t>
            </a:r>
            <a:r>
              <a:rPr sz="2400" spc="-20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expression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70" dirty="0">
                <a:latin typeface="Arial"/>
                <a:cs typeface="Arial"/>
              </a:rPr>
              <a:t>undergo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086600" y="6327472"/>
            <a:ext cx="14839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29</a:t>
            </a:fld>
            <a:endParaRPr spc="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30" y="1245870"/>
            <a:ext cx="7383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Genetic </a:t>
            </a:r>
            <a:r>
              <a:rPr spc="195" dirty="0"/>
              <a:t>material </a:t>
            </a:r>
            <a:r>
              <a:rPr spc="160" dirty="0"/>
              <a:t>must </a:t>
            </a:r>
            <a:r>
              <a:rPr spc="40" dirty="0"/>
              <a:t>be </a:t>
            </a:r>
            <a:r>
              <a:rPr spc="145" dirty="0"/>
              <a:t>capable</a:t>
            </a:r>
            <a:r>
              <a:rPr spc="705" dirty="0"/>
              <a:t> </a:t>
            </a:r>
            <a:r>
              <a:rPr spc="105"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469" y="2099310"/>
            <a:ext cx="7280275" cy="27686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540"/>
              </a:spcBef>
              <a:buChar char="•"/>
              <a:tabLst>
                <a:tab pos="418465" algn="l"/>
                <a:tab pos="419100" algn="l"/>
                <a:tab pos="2243455" algn="l"/>
                <a:tab pos="3383915" algn="l"/>
                <a:tab pos="3868420" algn="l"/>
                <a:tab pos="4662805" algn="l"/>
              </a:tabLst>
            </a:pPr>
            <a:r>
              <a:rPr sz="2400" spc="130" dirty="0">
                <a:latin typeface="Arial"/>
                <a:cs typeface="Arial"/>
              </a:rPr>
              <a:t>Replication	</a:t>
            </a:r>
            <a:r>
              <a:rPr sz="2400" spc="-95" dirty="0">
                <a:latin typeface="Arial"/>
                <a:cs typeface="Arial"/>
              </a:rPr>
              <a:t>(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Make	</a:t>
            </a:r>
            <a:r>
              <a:rPr sz="2400" spc="130" dirty="0">
                <a:latin typeface="Arial"/>
                <a:cs typeface="Arial"/>
              </a:rPr>
              <a:t>its	</a:t>
            </a:r>
            <a:r>
              <a:rPr sz="2400" spc="40" dirty="0">
                <a:latin typeface="Arial"/>
                <a:cs typeface="Arial"/>
              </a:rPr>
              <a:t>copy	</a:t>
            </a:r>
            <a:r>
              <a:rPr sz="2400" spc="-9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har char="•"/>
              <a:tabLst>
                <a:tab pos="418465" algn="l"/>
                <a:tab pos="419100" algn="l"/>
                <a:tab pos="1696720" algn="l"/>
                <a:tab pos="2099945" algn="l"/>
                <a:tab pos="4495800" algn="l"/>
                <a:tab pos="6642734" algn="l"/>
              </a:tabLst>
            </a:pPr>
            <a:r>
              <a:rPr sz="2400" spc="90" dirty="0">
                <a:latin typeface="Arial"/>
                <a:cs typeface="Arial"/>
              </a:rPr>
              <a:t>Storage	</a:t>
            </a:r>
            <a:r>
              <a:rPr sz="2400" spc="80" dirty="0">
                <a:latin typeface="Arial"/>
                <a:cs typeface="Arial"/>
              </a:rPr>
              <a:t>of	</a:t>
            </a:r>
            <a:r>
              <a:rPr sz="2400" spc="160" dirty="0">
                <a:latin typeface="Arial"/>
                <a:cs typeface="Arial"/>
              </a:rPr>
              <a:t>information</a:t>
            </a:r>
            <a:r>
              <a:rPr sz="2400" spc="34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for	</a:t>
            </a:r>
            <a:r>
              <a:rPr sz="2400" spc="110" dirty="0">
                <a:latin typeface="Arial"/>
                <a:cs typeface="Arial"/>
              </a:rPr>
              <a:t>expression</a:t>
            </a:r>
            <a:r>
              <a:rPr sz="2400" spc="33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of	</a:t>
            </a:r>
            <a:r>
              <a:rPr sz="2400" spc="175" dirty="0">
                <a:latin typeface="Arial"/>
                <a:cs typeface="Arial"/>
              </a:rPr>
              <a:t>trait</a:t>
            </a:r>
            <a:endParaRPr sz="2400">
              <a:latin typeface="Arial"/>
              <a:cs typeface="Arial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har char="•"/>
              <a:tabLst>
                <a:tab pos="418465" algn="l"/>
                <a:tab pos="419100" algn="l"/>
                <a:tab pos="1623060" algn="l"/>
                <a:tab pos="3771265" algn="l"/>
              </a:tabLst>
            </a:pPr>
            <a:r>
              <a:rPr sz="2400" spc="100" dirty="0">
                <a:latin typeface="Arial"/>
                <a:cs typeface="Arial"/>
              </a:rPr>
              <a:t>Control	</a:t>
            </a:r>
            <a:r>
              <a:rPr sz="2400" spc="110" dirty="0">
                <a:latin typeface="Arial"/>
                <a:cs typeface="Arial"/>
              </a:rPr>
              <a:t>expression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of	</a:t>
            </a:r>
            <a:r>
              <a:rPr sz="2400" spc="165" dirty="0">
                <a:latin typeface="Arial"/>
                <a:cs typeface="Arial"/>
              </a:rPr>
              <a:t>traits</a:t>
            </a:r>
            <a:endParaRPr sz="2400">
              <a:latin typeface="Arial"/>
              <a:cs typeface="Arial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har char="•"/>
              <a:tabLst>
                <a:tab pos="418465" algn="l"/>
                <a:tab pos="419100" algn="l"/>
                <a:tab pos="1650364" algn="l"/>
                <a:tab pos="2038350" algn="l"/>
                <a:tab pos="3677285" algn="l"/>
                <a:tab pos="5804535" algn="l"/>
              </a:tabLst>
            </a:pPr>
            <a:r>
              <a:rPr sz="2400" spc="40" dirty="0">
                <a:latin typeface="Arial"/>
                <a:cs typeface="Arial"/>
              </a:rPr>
              <a:t>Change	</a:t>
            </a:r>
            <a:r>
              <a:rPr sz="2400" spc="85" dirty="0">
                <a:latin typeface="Arial"/>
                <a:cs typeface="Arial"/>
              </a:rPr>
              <a:t>in	</a:t>
            </a:r>
            <a:r>
              <a:rPr sz="2400" spc="145" dirty="0">
                <a:latin typeface="Arial"/>
                <a:cs typeface="Arial"/>
              </a:rPr>
              <a:t>controlled	</a:t>
            </a:r>
            <a:r>
              <a:rPr sz="2400" spc="-5" dirty="0">
                <a:latin typeface="Arial"/>
                <a:cs typeface="Arial"/>
              </a:rPr>
              <a:t>way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(undergo	</a:t>
            </a:r>
            <a:r>
              <a:rPr sz="2400" spc="150" dirty="0">
                <a:latin typeface="Arial"/>
                <a:cs typeface="Arial"/>
              </a:rPr>
              <a:t>mutation)</a:t>
            </a:r>
            <a:endParaRPr sz="2400">
              <a:latin typeface="Arial"/>
              <a:cs typeface="Arial"/>
            </a:endParaRPr>
          </a:p>
          <a:p>
            <a:pPr marL="520700" indent="-508000">
              <a:lnSpc>
                <a:spcPct val="100000"/>
              </a:lnSpc>
              <a:spcBef>
                <a:spcPts val="1440"/>
              </a:spcBef>
              <a:buChar char="•"/>
              <a:tabLst>
                <a:tab pos="520065" algn="l"/>
                <a:tab pos="520700" algn="l"/>
                <a:tab pos="1372235" algn="l"/>
                <a:tab pos="1847850" algn="l"/>
              </a:tabLst>
            </a:pPr>
            <a:r>
              <a:rPr sz="2400" spc="120" dirty="0">
                <a:latin typeface="Arial"/>
                <a:cs typeface="Arial"/>
              </a:rPr>
              <a:t>Must	</a:t>
            </a:r>
            <a:r>
              <a:rPr sz="2400" spc="30" dirty="0">
                <a:latin typeface="Arial"/>
                <a:cs typeface="Arial"/>
              </a:rPr>
              <a:t>be	</a:t>
            </a:r>
            <a:r>
              <a:rPr sz="2400" spc="130" dirty="0">
                <a:latin typeface="Arial"/>
                <a:cs typeface="Arial"/>
              </a:rPr>
              <a:t>stable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239000" y="6327472"/>
            <a:ext cx="133159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  <a:endParaRPr lang="en-IN"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20090"/>
            <a:ext cx="7993380" cy="541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latin typeface="Arial"/>
                <a:cs typeface="Arial"/>
              </a:rPr>
              <a:t>Expression </a:t>
            </a:r>
            <a:r>
              <a:rPr sz="2800" spc="-45" dirty="0">
                <a:latin typeface="Arial"/>
                <a:cs typeface="Arial"/>
              </a:rPr>
              <a:t>is controlled </a:t>
            </a:r>
            <a:r>
              <a:rPr sz="2800" spc="-55" dirty="0">
                <a:latin typeface="Arial"/>
                <a:cs typeface="Arial"/>
              </a:rPr>
              <a:t>through </a:t>
            </a:r>
            <a:r>
              <a:rPr sz="2800" spc="-80" dirty="0">
                <a:latin typeface="Arial"/>
                <a:cs typeface="Arial"/>
              </a:rPr>
              <a:t>Central </a:t>
            </a:r>
            <a:r>
              <a:rPr sz="2800" spc="-135" dirty="0">
                <a:latin typeface="Arial"/>
                <a:cs typeface="Arial"/>
              </a:rPr>
              <a:t>Dogma </a:t>
            </a:r>
            <a:r>
              <a:rPr sz="2800" spc="-25" dirty="0">
                <a:latin typeface="Arial"/>
                <a:cs typeface="Arial"/>
              </a:rPr>
              <a:t>of  </a:t>
            </a:r>
            <a:r>
              <a:rPr sz="2800" spc="-55" dirty="0">
                <a:latin typeface="Arial"/>
                <a:cs typeface="Arial"/>
              </a:rPr>
              <a:t>Molecular </a:t>
            </a:r>
            <a:r>
              <a:rPr sz="2800" spc="-114" dirty="0">
                <a:latin typeface="Arial"/>
                <a:cs typeface="Arial"/>
              </a:rPr>
              <a:t>Biology </a:t>
            </a:r>
            <a:r>
              <a:rPr sz="2800" spc="-70" dirty="0">
                <a:latin typeface="Arial"/>
                <a:cs typeface="Arial"/>
              </a:rPr>
              <a:t>involving Replication,Transcription  </a:t>
            </a:r>
            <a:r>
              <a:rPr sz="2800" spc="-65" dirty="0">
                <a:latin typeface="Arial"/>
                <a:cs typeface="Arial"/>
              </a:rPr>
              <a:t>and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Translation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9900"/>
              </a:lnSpc>
              <a:spcBef>
                <a:spcPts val="2160"/>
              </a:spcBef>
            </a:pPr>
            <a:r>
              <a:rPr sz="2800" spc="-85" dirty="0">
                <a:latin typeface="Arial"/>
                <a:cs typeface="Arial"/>
              </a:rPr>
              <a:t>Results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spc="-90" dirty="0">
                <a:latin typeface="Arial"/>
                <a:cs typeface="Arial"/>
              </a:rPr>
              <a:t>Experiments </a:t>
            </a:r>
            <a:r>
              <a:rPr sz="2800" spc="-55" dirty="0">
                <a:latin typeface="Arial"/>
                <a:cs typeface="Arial"/>
              </a:rPr>
              <a:t>performed </a:t>
            </a:r>
            <a:r>
              <a:rPr sz="2800" spc="-150" dirty="0">
                <a:latin typeface="Arial"/>
                <a:cs typeface="Arial"/>
              </a:rPr>
              <a:t>by </a:t>
            </a:r>
            <a:r>
              <a:rPr sz="2800" spc="-25" dirty="0">
                <a:latin typeface="Arial"/>
                <a:cs typeface="Arial"/>
              </a:rPr>
              <a:t>Griffith’s  </a:t>
            </a:r>
            <a:r>
              <a:rPr sz="2800" dirty="0">
                <a:latin typeface="Arial"/>
                <a:cs typeface="Arial"/>
              </a:rPr>
              <a:t>(1928), </a:t>
            </a:r>
            <a:r>
              <a:rPr sz="2800" spc="-175" dirty="0">
                <a:latin typeface="Arial"/>
                <a:cs typeface="Arial"/>
              </a:rPr>
              <a:t>Avery </a:t>
            </a:r>
            <a:r>
              <a:rPr sz="2800" spc="-15" dirty="0">
                <a:latin typeface="Arial"/>
                <a:cs typeface="Arial"/>
              </a:rPr>
              <a:t>et </a:t>
            </a:r>
            <a:r>
              <a:rPr sz="2800" spc="-30" dirty="0">
                <a:latin typeface="Arial"/>
                <a:cs typeface="Arial"/>
              </a:rPr>
              <a:t>al </a:t>
            </a:r>
            <a:r>
              <a:rPr sz="2800" spc="15" dirty="0">
                <a:latin typeface="Arial"/>
                <a:cs typeface="Arial"/>
              </a:rPr>
              <a:t>(1944) </a:t>
            </a:r>
            <a:r>
              <a:rPr sz="2800" spc="-65" dirty="0">
                <a:latin typeface="Arial"/>
                <a:cs typeface="Arial"/>
              </a:rPr>
              <a:t>and </a:t>
            </a:r>
            <a:r>
              <a:rPr sz="2800" spc="-125" dirty="0">
                <a:latin typeface="Arial"/>
                <a:cs typeface="Arial"/>
              </a:rPr>
              <a:t>Hershey </a:t>
            </a:r>
            <a:r>
              <a:rPr sz="2800" spc="-65" dirty="0">
                <a:latin typeface="Arial"/>
                <a:cs typeface="Arial"/>
              </a:rPr>
              <a:t>and </a:t>
            </a:r>
            <a:r>
              <a:rPr sz="2800" spc="-150" dirty="0">
                <a:latin typeface="Arial"/>
                <a:cs typeface="Arial"/>
              </a:rPr>
              <a:t>Chase  </a:t>
            </a:r>
            <a:r>
              <a:rPr sz="2800" spc="15" dirty="0">
                <a:latin typeface="Arial"/>
                <a:cs typeface="Arial"/>
              </a:rPr>
              <a:t>(1952) </a:t>
            </a:r>
            <a:r>
              <a:rPr sz="2800" spc="-70" dirty="0">
                <a:latin typeface="Arial"/>
                <a:cs typeface="Arial"/>
              </a:rPr>
              <a:t>provide </a:t>
            </a:r>
            <a:r>
              <a:rPr sz="2800" spc="-35" dirty="0">
                <a:latin typeface="Arial"/>
                <a:cs typeface="Arial"/>
              </a:rPr>
              <a:t>direct </a:t>
            </a:r>
            <a:r>
              <a:rPr sz="2800" spc="-85" dirty="0">
                <a:latin typeface="Arial"/>
                <a:cs typeface="Arial"/>
              </a:rPr>
              <a:t>evidences </a:t>
            </a:r>
            <a:r>
              <a:rPr sz="2800" spc="-15" dirty="0">
                <a:latin typeface="Arial"/>
                <a:cs typeface="Arial"/>
              </a:rPr>
              <a:t>in </a:t>
            </a:r>
            <a:r>
              <a:rPr sz="2800" spc="-60" dirty="0">
                <a:latin typeface="Arial"/>
                <a:cs typeface="Arial"/>
              </a:rPr>
              <a:t>favour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spc="-260" dirty="0">
                <a:latin typeface="Arial"/>
                <a:cs typeface="Arial"/>
              </a:rPr>
              <a:t>DNA </a:t>
            </a:r>
            <a:r>
              <a:rPr sz="2800" spc="-100" dirty="0">
                <a:latin typeface="Arial"/>
                <a:cs typeface="Arial"/>
              </a:rPr>
              <a:t>as  </a:t>
            </a:r>
            <a:r>
              <a:rPr sz="2800" spc="-95" dirty="0">
                <a:latin typeface="Arial"/>
                <a:cs typeface="Arial"/>
              </a:rPr>
              <a:t>Genetic </a:t>
            </a:r>
            <a:r>
              <a:rPr sz="2800" spc="-35" dirty="0">
                <a:latin typeface="Arial"/>
                <a:cs typeface="Arial"/>
              </a:rPr>
              <a:t>Material</a:t>
            </a:r>
            <a:endParaRPr sz="28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</a:pPr>
            <a:r>
              <a:rPr sz="2800" spc="-130" dirty="0">
                <a:latin typeface="Arial"/>
                <a:cs typeface="Arial"/>
              </a:rPr>
              <a:t>There </a:t>
            </a:r>
            <a:r>
              <a:rPr sz="2800" spc="-70" dirty="0">
                <a:latin typeface="Arial"/>
                <a:cs typeface="Arial"/>
              </a:rPr>
              <a:t>are </a:t>
            </a:r>
            <a:r>
              <a:rPr sz="2800" spc="-95" dirty="0">
                <a:latin typeface="Arial"/>
                <a:cs typeface="Arial"/>
              </a:rPr>
              <a:t>some </a:t>
            </a:r>
            <a:r>
              <a:rPr sz="2800" spc="-30" dirty="0">
                <a:latin typeface="Arial"/>
                <a:cs typeface="Arial"/>
              </a:rPr>
              <a:t>indirect </a:t>
            </a:r>
            <a:r>
              <a:rPr sz="2800" spc="-85" dirty="0">
                <a:latin typeface="Arial"/>
                <a:cs typeface="Arial"/>
              </a:rPr>
              <a:t>evidences </a:t>
            </a:r>
            <a:r>
              <a:rPr sz="2800" spc="-70" dirty="0">
                <a:latin typeface="Arial"/>
                <a:cs typeface="Arial"/>
              </a:rPr>
              <a:t>also </a:t>
            </a:r>
            <a:r>
              <a:rPr sz="2800" spc="-15" dirty="0">
                <a:latin typeface="Arial"/>
                <a:cs typeface="Arial"/>
              </a:rPr>
              <a:t>in </a:t>
            </a:r>
            <a:r>
              <a:rPr sz="2800" spc="-60" dirty="0">
                <a:latin typeface="Arial"/>
                <a:cs typeface="Arial"/>
              </a:rPr>
              <a:t>favour </a:t>
            </a:r>
            <a:r>
              <a:rPr sz="2800" spc="-25" dirty="0">
                <a:latin typeface="Arial"/>
                <a:cs typeface="Arial"/>
              </a:rPr>
              <a:t>of  </a:t>
            </a:r>
            <a:r>
              <a:rPr sz="2800" spc="-260" dirty="0">
                <a:latin typeface="Arial"/>
                <a:cs typeface="Arial"/>
              </a:rPr>
              <a:t>DNA </a:t>
            </a:r>
            <a:r>
              <a:rPr sz="2800" spc="-95" dirty="0">
                <a:latin typeface="Arial"/>
                <a:cs typeface="Arial"/>
              </a:rPr>
              <a:t>as Genetic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Material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944880">
              <a:lnSpc>
                <a:spcPct val="100000"/>
              </a:lnSpc>
              <a:tabLst>
                <a:tab pos="1704975" algn="l"/>
              </a:tabLst>
            </a:pPr>
            <a:r>
              <a:rPr sz="2800" spc="-60" dirty="0">
                <a:latin typeface="Arial"/>
                <a:cs typeface="Arial"/>
              </a:rPr>
              <a:t>In </a:t>
            </a:r>
            <a:r>
              <a:rPr sz="2800" spc="-95" dirty="0">
                <a:latin typeface="Arial"/>
                <a:cs typeface="Arial"/>
              </a:rPr>
              <a:t>some </a:t>
            </a:r>
            <a:r>
              <a:rPr sz="2800" spc="-80" dirty="0">
                <a:latin typeface="Arial"/>
                <a:cs typeface="Arial"/>
              </a:rPr>
              <a:t>organisms </a:t>
            </a:r>
            <a:r>
              <a:rPr sz="2800" spc="-290" dirty="0">
                <a:latin typeface="Arial"/>
                <a:cs typeface="Arial"/>
              </a:rPr>
              <a:t>RNA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95" dirty="0">
                <a:latin typeface="Arial"/>
                <a:cs typeface="Arial"/>
              </a:rPr>
              <a:t>Genetic </a:t>
            </a:r>
            <a:r>
              <a:rPr sz="2800" spc="-35" dirty="0">
                <a:latin typeface="Arial"/>
                <a:cs typeface="Arial"/>
              </a:rPr>
              <a:t>Material  </a:t>
            </a:r>
            <a:r>
              <a:rPr sz="2800" spc="-114" dirty="0">
                <a:latin typeface="Arial"/>
                <a:cs typeface="Arial"/>
              </a:rPr>
              <a:t>Evidences	</a:t>
            </a:r>
            <a:r>
              <a:rPr sz="2800" spc="-70" dirty="0">
                <a:latin typeface="Arial"/>
                <a:cs typeface="Arial"/>
              </a:rPr>
              <a:t>are </a:t>
            </a:r>
            <a:r>
              <a:rPr sz="2800" spc="-95" dirty="0">
                <a:latin typeface="Arial"/>
                <a:cs typeface="Arial"/>
              </a:rPr>
              <a:t>given </a:t>
            </a:r>
            <a:r>
              <a:rPr sz="2800" spc="-150" dirty="0">
                <a:latin typeface="Arial"/>
                <a:cs typeface="Arial"/>
              </a:rPr>
              <a:t>by </a:t>
            </a:r>
            <a:r>
              <a:rPr sz="2800" spc="-90" dirty="0">
                <a:latin typeface="Arial"/>
                <a:cs typeface="Arial"/>
              </a:rPr>
              <a:t>Experiments </a:t>
            </a:r>
            <a:r>
              <a:rPr sz="2800" spc="-75" dirty="0">
                <a:latin typeface="Arial"/>
                <a:cs typeface="Arial"/>
              </a:rPr>
              <a:t>on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70" dirty="0">
                <a:latin typeface="Arial"/>
                <a:cs typeface="Arial"/>
              </a:rPr>
              <a:t>TMV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7391400" y="6327472"/>
            <a:ext cx="11791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30</a:t>
            </a:fld>
            <a:endParaRPr spc="4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2421890"/>
            <a:ext cx="10172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D</a:t>
            </a:r>
            <a:r>
              <a:rPr sz="3600" b="1" spc="5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0416" y="2320290"/>
            <a:ext cx="1743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p</a:t>
            </a:r>
            <a:r>
              <a:rPr sz="4400" spc="15" dirty="0">
                <a:latin typeface="Arial"/>
                <a:cs typeface="Arial"/>
              </a:rPr>
              <a:t>r</a:t>
            </a:r>
            <a:r>
              <a:rPr sz="3200" b="1" spc="10" dirty="0">
                <a:latin typeface="Arial"/>
                <a:cs typeface="Arial"/>
              </a:rPr>
              <a:t>e</a:t>
            </a:r>
            <a:r>
              <a:rPr sz="3600" b="1" spc="5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NA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0379" y="2421890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latin typeface="Arial"/>
                <a:cs typeface="Arial"/>
              </a:rPr>
              <a:t>R</a:t>
            </a:r>
            <a:r>
              <a:rPr sz="3600" b="1" spc="-5" dirty="0">
                <a:latin typeface="Arial"/>
                <a:cs typeface="Arial"/>
              </a:rPr>
              <a:t>NA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6419" y="3205479"/>
            <a:ext cx="159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5" dirty="0">
                <a:latin typeface="Arial"/>
                <a:cs typeface="Arial"/>
              </a:rPr>
              <a:t>ro</a:t>
            </a:r>
            <a:r>
              <a:rPr sz="3600" b="1" spc="-1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e</a:t>
            </a:r>
            <a:r>
              <a:rPr sz="3600" b="1" spc="-1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093209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latin typeface="Arial"/>
                <a:cs typeface="Arial"/>
              </a:rPr>
              <a:t>D</a:t>
            </a:r>
            <a:r>
              <a:rPr sz="3600" b="1" spc="-5" dirty="0">
                <a:latin typeface="Arial"/>
                <a:cs typeface="Arial"/>
              </a:rPr>
              <a:t>NA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6419" y="3048000"/>
            <a:ext cx="86360" cy="990600"/>
            <a:chOff x="566419" y="3048000"/>
            <a:chExt cx="86360" cy="990600"/>
          </a:xfrm>
        </p:grpSpPr>
        <p:sp>
          <p:nvSpPr>
            <p:cNvPr id="8" name="object 8"/>
            <p:cNvSpPr/>
            <p:nvPr/>
          </p:nvSpPr>
          <p:spPr>
            <a:xfrm>
              <a:off x="609599" y="3048000"/>
              <a:ext cx="0" cy="910590"/>
            </a:xfrm>
            <a:custGeom>
              <a:avLst/>
              <a:gdLst/>
              <a:ahLst/>
              <a:cxnLst/>
              <a:rect l="l" t="t" r="r" b="b"/>
              <a:pathLst>
                <a:path h="910589">
                  <a:moveTo>
                    <a:pt x="0" y="0"/>
                  </a:moveTo>
                  <a:lnTo>
                    <a:pt x="0" y="91058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419" y="395351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59" h="85089">
                  <a:moveTo>
                    <a:pt x="86359" y="0"/>
                  </a:moveTo>
                  <a:lnTo>
                    <a:pt x="0" y="0"/>
                  </a:lnTo>
                  <a:lnTo>
                    <a:pt x="43179" y="85089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19200" y="2701289"/>
            <a:ext cx="1219200" cy="85090"/>
            <a:chOff x="1219200" y="2701289"/>
            <a:chExt cx="1219200" cy="85090"/>
          </a:xfrm>
        </p:grpSpPr>
        <p:sp>
          <p:nvSpPr>
            <p:cNvPr id="11" name="object 11"/>
            <p:cNvSpPr/>
            <p:nvPr/>
          </p:nvSpPr>
          <p:spPr>
            <a:xfrm>
              <a:off x="1219200" y="2743199"/>
              <a:ext cx="1139190" cy="0"/>
            </a:xfrm>
            <a:custGeom>
              <a:avLst/>
              <a:gdLst/>
              <a:ahLst/>
              <a:cxnLst/>
              <a:rect l="l" t="t" r="r" b="b"/>
              <a:pathLst>
                <a:path w="1139189">
                  <a:moveTo>
                    <a:pt x="0" y="0"/>
                  </a:moveTo>
                  <a:lnTo>
                    <a:pt x="11391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3310" y="2701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324600" y="2701289"/>
            <a:ext cx="838200" cy="85090"/>
            <a:chOff x="6324600" y="2701289"/>
            <a:chExt cx="838200" cy="85090"/>
          </a:xfrm>
        </p:grpSpPr>
        <p:sp>
          <p:nvSpPr>
            <p:cNvPr id="14" name="object 14"/>
            <p:cNvSpPr/>
            <p:nvPr/>
          </p:nvSpPr>
          <p:spPr>
            <a:xfrm>
              <a:off x="6324600" y="2743199"/>
              <a:ext cx="758190" cy="0"/>
            </a:xfrm>
            <a:custGeom>
              <a:avLst/>
              <a:gdLst/>
              <a:ahLst/>
              <a:cxnLst/>
              <a:rect l="l" t="t" r="r" b="b"/>
              <a:pathLst>
                <a:path w="758190">
                  <a:moveTo>
                    <a:pt x="0" y="0"/>
                  </a:moveTo>
                  <a:lnTo>
                    <a:pt x="75819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7709" y="2701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89"/>
                  </a:lnTo>
                  <a:lnTo>
                    <a:pt x="850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68069" y="3158490"/>
            <a:ext cx="13957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n  &amp;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Repair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4269" y="2241550"/>
            <a:ext cx="1648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Transcription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91000" y="2701289"/>
            <a:ext cx="914400" cy="85090"/>
            <a:chOff x="4191000" y="2701289"/>
            <a:chExt cx="914400" cy="85090"/>
          </a:xfrm>
        </p:grpSpPr>
        <p:sp>
          <p:nvSpPr>
            <p:cNvPr id="19" name="object 19"/>
            <p:cNvSpPr/>
            <p:nvPr/>
          </p:nvSpPr>
          <p:spPr>
            <a:xfrm>
              <a:off x="4191000" y="2743199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3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0310" y="2701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63670" y="2167890"/>
            <a:ext cx="1395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Processing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0800" y="2244090"/>
            <a:ext cx="1394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Translation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10400" y="3962400"/>
            <a:ext cx="1924050" cy="1008380"/>
          </a:xfrm>
          <a:prstGeom prst="rect">
            <a:avLst/>
          </a:prstGeom>
          <a:ln w="19048">
            <a:solidFill>
              <a:srgbClr val="FF00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 marR="456565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latin typeface="Arial"/>
                <a:cs typeface="Arial"/>
              </a:rPr>
              <a:t>Folding  Assembly  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ro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5" dirty="0">
                <a:latin typeface="Arial"/>
                <a:cs typeface="Arial"/>
              </a:rPr>
              <a:t>ss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52600" y="2852420"/>
            <a:ext cx="381000" cy="86360"/>
            <a:chOff x="1752600" y="2852420"/>
            <a:chExt cx="381000" cy="86360"/>
          </a:xfrm>
        </p:grpSpPr>
        <p:sp>
          <p:nvSpPr>
            <p:cNvPr id="25" name="object 25"/>
            <p:cNvSpPr/>
            <p:nvPr/>
          </p:nvSpPr>
          <p:spPr>
            <a:xfrm>
              <a:off x="1831339" y="2895600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60">
                  <a:moveTo>
                    <a:pt x="302260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2600" y="2852420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85089" y="0"/>
                  </a:moveTo>
                  <a:lnTo>
                    <a:pt x="0" y="43179"/>
                  </a:lnTo>
                  <a:lnTo>
                    <a:pt x="85089" y="8635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90520" y="4701540"/>
            <a:ext cx="2916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Central</a:t>
            </a:r>
            <a:r>
              <a:rPr sz="3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Dogma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1600" y="567690"/>
            <a:ext cx="54527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MODERN </a:t>
            </a: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FRAME </a:t>
            </a:r>
            <a:r>
              <a:rPr sz="2800" spc="-13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2800" spc="-24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MOLECULAR</a:t>
            </a:r>
            <a:r>
              <a:rPr sz="2800" spc="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FF0000"/>
                </a:solidFill>
                <a:latin typeface="Arial"/>
                <a:cs typeface="Arial"/>
              </a:rPr>
              <a:t>BIOLOGY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7162800" y="6327472"/>
            <a:ext cx="14077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31</a:t>
            </a:fld>
            <a:endParaRPr spc="4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4829" y="694690"/>
            <a:ext cx="4561840" cy="451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3961129"/>
            <a:ext cx="7075170" cy="2348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315200" y="6327472"/>
            <a:ext cx="12553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pc="40" dirty="0"/>
              <a:pPr marL="38100">
                <a:lnSpc>
                  <a:spcPts val="1664"/>
                </a:lnSpc>
              </a:pPr>
              <a:t>32</a:t>
            </a:fld>
            <a:endParaRPr spc="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049020"/>
            <a:ext cx="722947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Arial"/>
                <a:cs typeface="Arial"/>
              </a:rPr>
              <a:t>Topic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90" dirty="0">
                <a:latin typeface="Arial"/>
                <a:cs typeface="Arial"/>
              </a:rPr>
              <a:t>Discussion </a:t>
            </a:r>
            <a:r>
              <a:rPr sz="2000" spc="110" dirty="0">
                <a:latin typeface="Arial"/>
                <a:cs typeface="Arial"/>
              </a:rPr>
              <a:t>till </a:t>
            </a:r>
            <a:r>
              <a:rPr sz="2000" spc="70" dirty="0">
                <a:latin typeface="Arial"/>
                <a:cs typeface="Arial"/>
              </a:rPr>
              <a:t>1944 </a:t>
            </a:r>
            <a:r>
              <a:rPr sz="2000" spc="110" dirty="0">
                <a:latin typeface="Arial"/>
                <a:cs typeface="Arial"/>
              </a:rPr>
              <a:t>was </a:t>
            </a:r>
            <a:r>
              <a:rPr sz="2000" spc="130" dirty="0">
                <a:latin typeface="Arial"/>
                <a:cs typeface="Arial"/>
              </a:rPr>
              <a:t>which </a:t>
            </a:r>
            <a:r>
              <a:rPr sz="2000" spc="110" dirty="0">
                <a:latin typeface="Arial"/>
                <a:cs typeface="Arial"/>
              </a:rPr>
              <a:t>chromosomal  component </a:t>
            </a:r>
            <a:r>
              <a:rPr sz="2000" spc="70" dirty="0">
                <a:latin typeface="Arial"/>
                <a:cs typeface="Arial"/>
              </a:rPr>
              <a:t>DNA </a:t>
            </a:r>
            <a:r>
              <a:rPr sz="2000" spc="150" dirty="0">
                <a:latin typeface="Arial"/>
                <a:cs typeface="Arial"/>
              </a:rPr>
              <a:t>or </a:t>
            </a:r>
            <a:r>
              <a:rPr sz="2000" spc="100" dirty="0">
                <a:latin typeface="Arial"/>
                <a:cs typeface="Arial"/>
              </a:rPr>
              <a:t>Protein </a:t>
            </a:r>
            <a:r>
              <a:rPr sz="2000" spc="130" dirty="0">
                <a:latin typeface="Arial"/>
                <a:cs typeface="Arial"/>
              </a:rPr>
              <a:t>carries </a:t>
            </a:r>
            <a:r>
              <a:rPr sz="2000" spc="114" dirty="0">
                <a:latin typeface="Arial"/>
                <a:cs typeface="Arial"/>
              </a:rPr>
              <a:t>hereditary </a:t>
            </a:r>
            <a:r>
              <a:rPr sz="2000" spc="105" dirty="0">
                <a:latin typeface="Arial"/>
                <a:cs typeface="Arial"/>
              </a:rPr>
              <a:t>information  </a:t>
            </a:r>
            <a:r>
              <a:rPr sz="2000" spc="150" dirty="0">
                <a:latin typeface="Arial"/>
                <a:cs typeface="Arial"/>
              </a:rPr>
              <a:t>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is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genetic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1100455" algn="l"/>
                <a:tab pos="1459230" algn="l"/>
                <a:tab pos="2168525" algn="l"/>
                <a:tab pos="2346325" algn="l"/>
                <a:tab pos="3564254" algn="l"/>
                <a:tab pos="4617085" algn="l"/>
                <a:tab pos="5394960" algn="l"/>
                <a:tab pos="5993130" algn="l"/>
                <a:tab pos="6975475" algn="l"/>
              </a:tabLst>
            </a:pPr>
            <a:r>
              <a:rPr sz="2000" spc="95" dirty="0">
                <a:latin typeface="Arial"/>
                <a:cs typeface="Arial"/>
              </a:rPr>
              <a:t>Untill </a:t>
            </a:r>
            <a:r>
              <a:rPr sz="2000" spc="70" dirty="0">
                <a:latin typeface="Arial"/>
                <a:cs typeface="Arial"/>
              </a:rPr>
              <a:t>1940 </a:t>
            </a:r>
            <a:r>
              <a:rPr sz="2000" spc="100" dirty="0">
                <a:latin typeface="Arial"/>
                <a:cs typeface="Arial"/>
              </a:rPr>
              <a:t>Proteins </a:t>
            </a:r>
            <a:r>
              <a:rPr sz="2000" spc="130" dirty="0">
                <a:latin typeface="Arial"/>
                <a:cs typeface="Arial"/>
              </a:rPr>
              <a:t>were </a:t>
            </a:r>
            <a:r>
              <a:rPr sz="2000" spc="114" dirty="0">
                <a:latin typeface="Arial"/>
                <a:cs typeface="Arial"/>
              </a:rPr>
              <a:t>considered </a:t>
            </a:r>
            <a:r>
              <a:rPr sz="2000" spc="75" dirty="0">
                <a:latin typeface="Arial"/>
                <a:cs typeface="Arial"/>
              </a:rPr>
              <a:t>as </a:t>
            </a:r>
            <a:r>
              <a:rPr sz="2000" spc="114" dirty="0">
                <a:latin typeface="Arial"/>
                <a:cs typeface="Arial"/>
              </a:rPr>
              <a:t>genetic </a:t>
            </a:r>
            <a:r>
              <a:rPr sz="2000" spc="105" dirty="0">
                <a:latin typeface="Arial"/>
                <a:cs typeface="Arial"/>
              </a:rPr>
              <a:t>material  </a:t>
            </a:r>
            <a:r>
              <a:rPr sz="2000" spc="75" dirty="0">
                <a:latin typeface="Arial"/>
                <a:cs typeface="Arial"/>
              </a:rPr>
              <a:t>as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Proteins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are	polymer </a:t>
            </a:r>
            <a:r>
              <a:rPr sz="2000" spc="100" dirty="0">
                <a:latin typeface="Arial"/>
                <a:cs typeface="Arial"/>
              </a:rPr>
              <a:t>of </a:t>
            </a:r>
            <a:r>
              <a:rPr sz="2000" spc="70" dirty="0">
                <a:latin typeface="Arial"/>
                <a:cs typeface="Arial"/>
              </a:rPr>
              <a:t>20 </a:t>
            </a:r>
            <a:r>
              <a:rPr sz="2000" spc="120" dirty="0">
                <a:latin typeface="Arial"/>
                <a:cs typeface="Arial"/>
              </a:rPr>
              <a:t>protein </a:t>
            </a:r>
            <a:r>
              <a:rPr sz="2000" spc="90" dirty="0">
                <a:latin typeface="Arial"/>
                <a:cs typeface="Arial"/>
              </a:rPr>
              <a:t>amino </a:t>
            </a:r>
            <a:r>
              <a:rPr sz="2000" spc="110" dirty="0">
                <a:latin typeface="Arial"/>
                <a:cs typeface="Arial"/>
              </a:rPr>
              <a:t>acids </a:t>
            </a:r>
            <a:r>
              <a:rPr sz="2000" spc="95" dirty="0">
                <a:latin typeface="Arial"/>
                <a:cs typeface="Arial"/>
              </a:rPr>
              <a:t>and  </a:t>
            </a:r>
            <a:r>
              <a:rPr sz="2000" spc="215" dirty="0">
                <a:latin typeface="Arial"/>
                <a:cs typeface="Arial"/>
              </a:rPr>
              <a:t>p</a:t>
            </a:r>
            <a:r>
              <a:rPr sz="2000" spc="125" dirty="0">
                <a:latin typeface="Arial"/>
                <a:cs typeface="Arial"/>
              </a:rPr>
              <a:t>r</a:t>
            </a:r>
            <a:r>
              <a:rPr sz="2000" spc="75" dirty="0">
                <a:latin typeface="Arial"/>
                <a:cs typeface="Arial"/>
              </a:rPr>
              <a:t>e</a:t>
            </a:r>
            <a:r>
              <a:rPr sz="2000" spc="80" dirty="0">
                <a:latin typeface="Arial"/>
                <a:cs typeface="Arial"/>
              </a:rPr>
              <a:t>s</a:t>
            </a:r>
            <a:r>
              <a:rPr sz="2000" spc="120" dirty="0">
                <a:latin typeface="Arial"/>
                <a:cs typeface="Arial"/>
              </a:rPr>
              <a:t>en</a:t>
            </a:r>
            <a:r>
              <a:rPr sz="2000" spc="6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50" dirty="0">
                <a:latin typeface="Arial"/>
                <a:cs typeface="Arial"/>
              </a:rPr>
              <a:t>i</a:t>
            </a:r>
            <a:r>
              <a:rPr sz="2000" spc="13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40" dirty="0">
                <a:latin typeface="Arial"/>
                <a:cs typeface="Arial"/>
              </a:rPr>
              <a:t>l</a:t>
            </a:r>
            <a:r>
              <a:rPr sz="2000" spc="110" dirty="0">
                <a:latin typeface="Arial"/>
                <a:cs typeface="Arial"/>
              </a:rPr>
              <a:t>a</a:t>
            </a:r>
            <a:r>
              <a:rPr sz="2000" spc="210" dirty="0">
                <a:latin typeface="Arial"/>
                <a:cs typeface="Arial"/>
              </a:rPr>
              <a:t>r</a:t>
            </a:r>
            <a:r>
              <a:rPr sz="2000" spc="140" dirty="0">
                <a:latin typeface="Arial"/>
                <a:cs typeface="Arial"/>
              </a:rPr>
              <a:t>ger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125" dirty="0">
                <a:latin typeface="Arial"/>
                <a:cs typeface="Arial"/>
              </a:rPr>
              <a:t>q</a:t>
            </a:r>
            <a:r>
              <a:rPr sz="2000" spc="100" dirty="0">
                <a:latin typeface="Arial"/>
                <a:cs typeface="Arial"/>
              </a:rPr>
              <a:t>uantit</a:t>
            </a:r>
            <a:r>
              <a:rPr sz="2000" spc="130" dirty="0">
                <a:latin typeface="Arial"/>
                <a:cs typeface="Arial"/>
              </a:rPr>
              <a:t>y</a:t>
            </a:r>
            <a:r>
              <a:rPr sz="2000" spc="70" dirty="0">
                <a:latin typeface="Arial"/>
                <a:cs typeface="Arial"/>
              </a:rPr>
              <a:t>,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65" dirty="0">
                <a:latin typeface="Arial"/>
                <a:cs typeface="Arial"/>
              </a:rPr>
              <a:t>e</a:t>
            </a:r>
            <a:r>
              <a:rPr sz="2000" spc="105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cod</a:t>
            </a:r>
            <a:r>
              <a:rPr sz="2000" spc="12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105" dirty="0">
                <a:latin typeface="Arial"/>
                <a:cs typeface="Arial"/>
              </a:rPr>
              <a:t>m</a:t>
            </a:r>
            <a:r>
              <a:rPr sz="2000" spc="150" dirty="0">
                <a:latin typeface="Arial"/>
                <a:cs typeface="Arial"/>
              </a:rPr>
              <a:t>or</a:t>
            </a:r>
            <a:r>
              <a:rPr sz="2000" spc="7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95" dirty="0">
                <a:latin typeface="Arial"/>
                <a:cs typeface="Arial"/>
              </a:rPr>
              <a:t>an</a:t>
            </a:r>
            <a:r>
              <a:rPr sz="2000" spc="10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80" dirty="0">
                <a:latin typeface="Arial"/>
                <a:cs typeface="Arial"/>
              </a:rPr>
              <a:t>v</a:t>
            </a:r>
            <a:r>
              <a:rPr sz="2000" spc="135" dirty="0">
                <a:latin typeface="Arial"/>
                <a:cs typeface="Arial"/>
              </a:rPr>
              <a:t>ar</a:t>
            </a:r>
            <a:r>
              <a:rPr sz="2000" spc="85" dirty="0">
                <a:latin typeface="Arial"/>
                <a:cs typeface="Arial"/>
              </a:rPr>
              <a:t>iet</a:t>
            </a:r>
            <a:r>
              <a:rPr sz="2000" spc="13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85" dirty="0">
                <a:latin typeface="Arial"/>
                <a:cs typeface="Arial"/>
              </a:rPr>
              <a:t>of  </a:t>
            </a:r>
            <a:r>
              <a:rPr sz="2000" spc="105" dirty="0"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Arial"/>
              <a:cs typeface="Arial"/>
            </a:endParaRPr>
          </a:p>
          <a:p>
            <a:pPr marL="12700" marR="100330">
              <a:lnSpc>
                <a:spcPct val="100000"/>
              </a:lnSpc>
              <a:tabLst>
                <a:tab pos="2070735" algn="l"/>
                <a:tab pos="4460240" algn="l"/>
              </a:tabLst>
            </a:pPr>
            <a:r>
              <a:rPr sz="2000" spc="40" dirty="0">
                <a:latin typeface="Arial"/>
                <a:cs typeface="Arial"/>
              </a:rPr>
              <a:t>D</a:t>
            </a:r>
            <a:r>
              <a:rPr sz="2000" spc="85" dirty="0">
                <a:latin typeface="Arial"/>
                <a:cs typeface="Arial"/>
              </a:rPr>
              <a:t>NA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i</a:t>
            </a:r>
            <a:r>
              <a:rPr sz="2000" spc="125" dirty="0">
                <a:latin typeface="Arial"/>
                <a:cs typeface="Arial"/>
              </a:rPr>
              <a:t>s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p</a:t>
            </a:r>
            <a:r>
              <a:rPr sz="2000" spc="105" dirty="0">
                <a:latin typeface="Arial"/>
                <a:cs typeface="Arial"/>
              </a:rPr>
              <a:t>o</a:t>
            </a:r>
            <a:r>
              <a:rPr sz="2000" spc="50" dirty="0">
                <a:latin typeface="Arial"/>
                <a:cs typeface="Arial"/>
              </a:rPr>
              <a:t>l</a:t>
            </a:r>
            <a:r>
              <a:rPr sz="2000" spc="125" dirty="0">
                <a:latin typeface="Arial"/>
                <a:cs typeface="Arial"/>
              </a:rPr>
              <a:t>y</a:t>
            </a:r>
            <a:r>
              <a:rPr sz="2000" spc="150" dirty="0">
                <a:latin typeface="Arial"/>
                <a:cs typeface="Arial"/>
              </a:rPr>
              <a:t>me</a:t>
            </a:r>
            <a:r>
              <a:rPr sz="2000" spc="75" dirty="0">
                <a:latin typeface="Arial"/>
                <a:cs typeface="Arial"/>
              </a:rPr>
              <a:t>r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o</a:t>
            </a:r>
            <a:r>
              <a:rPr sz="2000" spc="110" dirty="0">
                <a:latin typeface="Arial"/>
                <a:cs typeface="Arial"/>
              </a:rPr>
              <a:t>f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o</a:t>
            </a:r>
            <a:r>
              <a:rPr sz="2000" spc="105" dirty="0">
                <a:latin typeface="Arial"/>
                <a:cs typeface="Arial"/>
              </a:rPr>
              <a:t>n</a:t>
            </a:r>
            <a:r>
              <a:rPr sz="2000" spc="50" dirty="0">
                <a:latin typeface="Arial"/>
                <a:cs typeface="Arial"/>
              </a:rPr>
              <a:t>l</a:t>
            </a:r>
            <a:r>
              <a:rPr sz="2000" spc="125" dirty="0">
                <a:latin typeface="Arial"/>
                <a:cs typeface="Arial"/>
              </a:rPr>
              <a:t>y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spc="15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d</a:t>
            </a:r>
            <a:r>
              <a:rPr sz="2000" spc="100" dirty="0">
                <a:latin typeface="Arial"/>
                <a:cs typeface="Arial"/>
              </a:rPr>
              <a:t>i</a:t>
            </a:r>
            <a:r>
              <a:rPr sz="2000" spc="110" dirty="0">
                <a:latin typeface="Arial"/>
                <a:cs typeface="Arial"/>
              </a:rPr>
              <a:t>ff</a:t>
            </a:r>
            <a:r>
              <a:rPr sz="2000" spc="135" dirty="0">
                <a:latin typeface="Arial"/>
                <a:cs typeface="Arial"/>
              </a:rPr>
              <a:t>er</a:t>
            </a:r>
            <a:r>
              <a:rPr sz="2000" spc="120" dirty="0">
                <a:latin typeface="Arial"/>
                <a:cs typeface="Arial"/>
              </a:rPr>
              <a:t>en</a:t>
            </a:r>
            <a:r>
              <a:rPr sz="2000" spc="6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85" dirty="0">
                <a:latin typeface="Arial"/>
                <a:cs typeface="Arial"/>
              </a:rPr>
              <a:t>deoxy</a:t>
            </a:r>
            <a:r>
              <a:rPr sz="2000" spc="210" dirty="0">
                <a:latin typeface="Arial"/>
                <a:cs typeface="Arial"/>
              </a:rPr>
              <a:t>r</a:t>
            </a:r>
            <a:r>
              <a:rPr sz="2000" spc="95" dirty="0">
                <a:latin typeface="Arial"/>
                <a:cs typeface="Arial"/>
              </a:rPr>
              <a:t>ibon</a:t>
            </a:r>
            <a:r>
              <a:rPr sz="2000" spc="120" dirty="0">
                <a:latin typeface="Arial"/>
                <a:cs typeface="Arial"/>
              </a:rPr>
              <a:t>u</a:t>
            </a:r>
            <a:r>
              <a:rPr sz="2000" spc="175" dirty="0">
                <a:latin typeface="Arial"/>
                <a:cs typeface="Arial"/>
              </a:rPr>
              <a:t>c</a:t>
            </a:r>
            <a:r>
              <a:rPr sz="2000" spc="85" dirty="0">
                <a:latin typeface="Arial"/>
                <a:cs typeface="Arial"/>
              </a:rPr>
              <a:t>leotides  </a:t>
            </a:r>
            <a:r>
              <a:rPr sz="2000" spc="45" dirty="0">
                <a:latin typeface="Arial"/>
                <a:cs typeface="Arial"/>
              </a:rPr>
              <a:t>(ATP,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CTP,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GTP	</a:t>
            </a:r>
            <a:r>
              <a:rPr sz="2000" spc="185" dirty="0">
                <a:latin typeface="Arial"/>
                <a:cs typeface="Arial"/>
              </a:rPr>
              <a:t>&amp;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TTP)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present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smaller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quantity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80" dirty="0">
                <a:latin typeface="Arial"/>
                <a:cs typeface="Arial"/>
              </a:rPr>
              <a:t>Most </a:t>
            </a:r>
            <a:r>
              <a:rPr sz="2000" spc="110" dirty="0">
                <a:latin typeface="Arial"/>
                <a:cs typeface="Arial"/>
              </a:rPr>
              <a:t>geneticists focused </a:t>
            </a:r>
            <a:r>
              <a:rPr sz="2000" spc="95" dirty="0">
                <a:latin typeface="Arial"/>
                <a:cs typeface="Arial"/>
              </a:rPr>
              <a:t>on </a:t>
            </a:r>
            <a:r>
              <a:rPr sz="2000" spc="114" dirty="0">
                <a:latin typeface="Arial"/>
                <a:cs typeface="Arial"/>
              </a:rPr>
              <a:t>“transmission </a:t>
            </a:r>
            <a:r>
              <a:rPr sz="2000" spc="120" dirty="0">
                <a:latin typeface="Arial"/>
                <a:cs typeface="Arial"/>
              </a:rPr>
              <a:t>genetics” </a:t>
            </a:r>
            <a:r>
              <a:rPr sz="2000" spc="100" dirty="0">
                <a:latin typeface="Arial"/>
                <a:cs typeface="Arial"/>
              </a:rPr>
              <a:t>and  </a:t>
            </a:r>
            <a:r>
              <a:rPr sz="2000" spc="85" dirty="0">
                <a:latin typeface="Arial"/>
                <a:cs typeface="Arial"/>
              </a:rPr>
              <a:t>passively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accepted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proteins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genetic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3269" y="628650"/>
            <a:ext cx="65684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/>
              <a:t>Is</a:t>
            </a:r>
            <a:r>
              <a:rPr sz="2800" spc="-95" dirty="0"/>
              <a:t> </a:t>
            </a:r>
            <a:r>
              <a:rPr sz="2800" spc="150" dirty="0"/>
              <a:t>the</a:t>
            </a:r>
            <a:r>
              <a:rPr sz="2800" spc="-95" dirty="0"/>
              <a:t> </a:t>
            </a:r>
            <a:r>
              <a:rPr sz="2800" spc="135" dirty="0"/>
              <a:t>Genetic</a:t>
            </a:r>
            <a:r>
              <a:rPr sz="2800" spc="-90" dirty="0"/>
              <a:t> </a:t>
            </a:r>
            <a:r>
              <a:rPr sz="2800" spc="125" dirty="0"/>
              <a:t>Material</a:t>
            </a:r>
            <a:r>
              <a:rPr sz="2800" spc="-90" dirty="0"/>
              <a:t> </a:t>
            </a:r>
            <a:r>
              <a:rPr sz="2800" spc="140" dirty="0"/>
              <a:t>Protein</a:t>
            </a:r>
            <a:r>
              <a:rPr sz="2800" spc="-85" dirty="0"/>
              <a:t> </a:t>
            </a:r>
            <a:r>
              <a:rPr sz="2800" spc="210" dirty="0"/>
              <a:t>or</a:t>
            </a:r>
            <a:r>
              <a:rPr sz="2800" spc="-90" dirty="0"/>
              <a:t> </a:t>
            </a:r>
            <a:r>
              <a:rPr sz="2800" spc="95" dirty="0"/>
              <a:t>DNA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110" dirty="0"/>
              <a:t>But</a:t>
            </a:r>
            <a:r>
              <a:rPr sz="2000" spc="25" dirty="0"/>
              <a:t> </a:t>
            </a:r>
            <a:r>
              <a:rPr sz="2000" spc="60" dirty="0"/>
              <a:t>On</a:t>
            </a:r>
            <a:r>
              <a:rPr sz="2000" spc="25" dirty="0"/>
              <a:t> </a:t>
            </a:r>
            <a:r>
              <a:rPr sz="2000" spc="110" dirty="0"/>
              <a:t>the</a:t>
            </a:r>
            <a:r>
              <a:rPr sz="2000" spc="25" dirty="0"/>
              <a:t> </a:t>
            </a:r>
            <a:r>
              <a:rPr sz="2000" spc="90" dirty="0"/>
              <a:t>basis</a:t>
            </a:r>
            <a:r>
              <a:rPr sz="2000" spc="45" dirty="0"/>
              <a:t> </a:t>
            </a:r>
            <a:r>
              <a:rPr sz="2000" spc="100" dirty="0"/>
              <a:t>of</a:t>
            </a:r>
            <a:r>
              <a:rPr sz="2000" spc="25" dirty="0"/>
              <a:t> </a:t>
            </a:r>
            <a:r>
              <a:rPr sz="2000" spc="125" dirty="0"/>
              <a:t>certain</a:t>
            </a:r>
            <a:r>
              <a:rPr sz="2000" spc="35" dirty="0"/>
              <a:t> </a:t>
            </a:r>
            <a:r>
              <a:rPr sz="2000" spc="100" dirty="0"/>
              <a:t>experiments</a:t>
            </a:r>
            <a:r>
              <a:rPr sz="2000" spc="40" dirty="0"/>
              <a:t> </a:t>
            </a:r>
            <a:r>
              <a:rPr sz="2000" spc="120" dirty="0"/>
              <a:t>conducted</a:t>
            </a:r>
            <a:r>
              <a:rPr sz="2000" spc="30" dirty="0"/>
              <a:t> </a:t>
            </a:r>
            <a:r>
              <a:rPr sz="2000" spc="130" dirty="0"/>
              <a:t>from</a:t>
            </a:r>
            <a:r>
              <a:rPr sz="2000" spc="25" dirty="0"/>
              <a:t> </a:t>
            </a:r>
            <a:r>
              <a:rPr sz="2000" spc="105" dirty="0"/>
              <a:t>time</a:t>
            </a:r>
            <a:r>
              <a:rPr sz="2000" spc="25" dirty="0"/>
              <a:t> </a:t>
            </a:r>
            <a:r>
              <a:rPr sz="2000" spc="120" dirty="0"/>
              <a:t>to  </a:t>
            </a:r>
            <a:r>
              <a:rPr sz="2000" spc="100" dirty="0"/>
              <a:t>time ,it </a:t>
            </a:r>
            <a:r>
              <a:rPr sz="2000" spc="110" dirty="0"/>
              <a:t>was </a:t>
            </a:r>
            <a:r>
              <a:rPr sz="2000" spc="100" dirty="0"/>
              <a:t>ultimately </a:t>
            </a:r>
            <a:r>
              <a:rPr sz="2000" spc="114" dirty="0"/>
              <a:t>demonstrated that </a:t>
            </a:r>
            <a:r>
              <a:rPr sz="2000" spc="70" dirty="0"/>
              <a:t>DNA </a:t>
            </a:r>
            <a:r>
              <a:rPr sz="2000" spc="130" dirty="0"/>
              <a:t>carries </a:t>
            </a:r>
            <a:r>
              <a:rPr sz="2000" spc="114" dirty="0"/>
              <a:t>genetic  </a:t>
            </a:r>
            <a:r>
              <a:rPr sz="2000" spc="105" dirty="0"/>
              <a:t>information</a:t>
            </a:r>
            <a:r>
              <a:rPr sz="2000" spc="-55" dirty="0"/>
              <a:t> </a:t>
            </a:r>
            <a:r>
              <a:rPr sz="2000" spc="95" dirty="0"/>
              <a:t>and</a:t>
            </a:r>
            <a:r>
              <a:rPr sz="2000" spc="-60" dirty="0"/>
              <a:t> </a:t>
            </a:r>
            <a:r>
              <a:rPr sz="2000" spc="110" dirty="0"/>
              <a:t>not</a:t>
            </a:r>
            <a:r>
              <a:rPr sz="2000" spc="-50" dirty="0"/>
              <a:t> </a:t>
            </a:r>
            <a:r>
              <a:rPr sz="2000" spc="100" dirty="0"/>
              <a:t>the</a:t>
            </a:r>
            <a:r>
              <a:rPr sz="2000" spc="-50" dirty="0"/>
              <a:t> </a:t>
            </a:r>
            <a:r>
              <a:rPr sz="2000" spc="114" dirty="0"/>
              <a:t>proteins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569" y="1908809"/>
            <a:ext cx="7986395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50000"/>
              </a:lnSpc>
              <a:spcBef>
                <a:spcPts val="100"/>
              </a:spcBef>
              <a:tabLst>
                <a:tab pos="4344670" algn="l"/>
              </a:tabLst>
            </a:pPr>
            <a:r>
              <a:rPr sz="2000" spc="95" dirty="0">
                <a:latin typeface="Arial"/>
                <a:cs typeface="Arial"/>
              </a:rPr>
              <a:t>There </a:t>
            </a:r>
            <a:r>
              <a:rPr sz="2000" spc="114" dirty="0">
                <a:latin typeface="Arial"/>
                <a:cs typeface="Arial"/>
              </a:rPr>
              <a:t>are </a:t>
            </a:r>
            <a:r>
              <a:rPr sz="2000" spc="90" dirty="0">
                <a:latin typeface="Arial"/>
                <a:cs typeface="Arial"/>
              </a:rPr>
              <a:t>some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direct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evidences	and </a:t>
            </a:r>
            <a:r>
              <a:rPr sz="2000" spc="90" dirty="0">
                <a:latin typeface="Arial"/>
                <a:cs typeface="Arial"/>
              </a:rPr>
              <a:t>some </a:t>
            </a:r>
            <a:r>
              <a:rPr sz="2000" spc="125" dirty="0">
                <a:latin typeface="Arial"/>
                <a:cs typeface="Arial"/>
              </a:rPr>
              <a:t>indirect </a:t>
            </a:r>
            <a:r>
              <a:rPr sz="2000" spc="95" dirty="0">
                <a:latin typeface="Arial"/>
                <a:cs typeface="Arial"/>
              </a:rPr>
              <a:t>evidences  </a:t>
            </a:r>
            <a:r>
              <a:rPr sz="2000" spc="130" dirty="0">
                <a:latin typeface="Arial"/>
                <a:cs typeface="Arial"/>
              </a:rPr>
              <a:t>which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prove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DNA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as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Genetic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Direct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evidences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come from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86690" marR="1587500" indent="-186690">
              <a:lnSpc>
                <a:spcPct val="100000"/>
              </a:lnSpc>
              <a:spcBef>
                <a:spcPts val="2160"/>
              </a:spcBef>
              <a:buSzPct val="90000"/>
              <a:buFont typeface="Times New Roman"/>
              <a:buChar char="•"/>
              <a:tabLst>
                <a:tab pos="186690" algn="l"/>
              </a:tabLst>
            </a:pPr>
            <a:r>
              <a:rPr sz="2000" spc="120" dirty="0">
                <a:latin typeface="Arial"/>
                <a:cs typeface="Arial"/>
              </a:rPr>
              <a:t>Frederick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Griffith’s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(1928)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experiment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Bacterial  </a:t>
            </a:r>
            <a:r>
              <a:rPr sz="2000" spc="105" dirty="0">
                <a:latin typeface="Arial"/>
                <a:cs typeface="Arial"/>
              </a:rPr>
              <a:t>Transformation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06070" marR="1264920" indent="-255270">
              <a:lnSpc>
                <a:spcPct val="100000"/>
              </a:lnSpc>
              <a:buFont typeface="Arial"/>
              <a:buChar char="•"/>
              <a:tabLst>
                <a:tab pos="267335" algn="l"/>
                <a:tab pos="267970" algn="l"/>
              </a:tabLst>
            </a:pPr>
            <a:r>
              <a:rPr sz="2000" spc="95" dirty="0">
                <a:latin typeface="Arial"/>
                <a:cs typeface="Arial"/>
              </a:rPr>
              <a:t>Oswald </a:t>
            </a:r>
            <a:r>
              <a:rPr sz="2000" spc="100" dirty="0">
                <a:latin typeface="Arial"/>
                <a:cs typeface="Arial"/>
              </a:rPr>
              <a:t>Avery, </a:t>
            </a:r>
            <a:r>
              <a:rPr sz="2000" spc="85" dirty="0">
                <a:latin typeface="Arial"/>
                <a:cs typeface="Arial"/>
              </a:rPr>
              <a:t>Colin </a:t>
            </a:r>
            <a:r>
              <a:rPr sz="2000" spc="90" dirty="0">
                <a:latin typeface="Arial"/>
                <a:cs typeface="Arial"/>
              </a:rPr>
              <a:t>Macleod </a:t>
            </a:r>
            <a:r>
              <a:rPr sz="2000" spc="95" dirty="0">
                <a:latin typeface="Arial"/>
                <a:cs typeface="Arial"/>
              </a:rPr>
              <a:t>and </a:t>
            </a:r>
            <a:r>
              <a:rPr sz="2000" spc="85" dirty="0">
                <a:latin typeface="Arial"/>
                <a:cs typeface="Arial"/>
              </a:rPr>
              <a:t>Maclyn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McCarty’s  </a:t>
            </a:r>
            <a:r>
              <a:rPr sz="2000" spc="65" dirty="0">
                <a:latin typeface="Arial"/>
                <a:cs typeface="Arial"/>
              </a:rPr>
              <a:t>(1944 </a:t>
            </a:r>
            <a:r>
              <a:rPr sz="2000" spc="40" dirty="0">
                <a:latin typeface="Arial"/>
                <a:cs typeface="Arial"/>
              </a:rPr>
              <a:t>) </a:t>
            </a:r>
            <a:r>
              <a:rPr sz="2000" spc="100" dirty="0">
                <a:latin typeface="Arial"/>
                <a:cs typeface="Arial"/>
              </a:rPr>
              <a:t>experiment on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Transformation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67335" marR="2242820" indent="-267335">
              <a:lnSpc>
                <a:spcPct val="100000"/>
              </a:lnSpc>
              <a:buFont typeface="Arial"/>
              <a:buChar char="•"/>
              <a:tabLst>
                <a:tab pos="267335" algn="l"/>
                <a:tab pos="267970" algn="l"/>
                <a:tab pos="3110865" algn="l"/>
              </a:tabLst>
            </a:pPr>
            <a:r>
              <a:rPr sz="2000" spc="120" dirty="0">
                <a:latin typeface="Arial"/>
                <a:cs typeface="Arial"/>
              </a:rPr>
              <a:t>Alfred </a:t>
            </a:r>
            <a:r>
              <a:rPr sz="2000" spc="55" dirty="0">
                <a:latin typeface="Arial"/>
                <a:cs typeface="Arial"/>
              </a:rPr>
              <a:t>D.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Hershey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	Martha </a:t>
            </a:r>
            <a:r>
              <a:rPr sz="2000" spc="75" dirty="0">
                <a:latin typeface="Arial"/>
                <a:cs typeface="Arial"/>
              </a:rPr>
              <a:t>Chase </a:t>
            </a:r>
            <a:r>
              <a:rPr sz="2000" spc="65" dirty="0">
                <a:latin typeface="Arial"/>
                <a:cs typeface="Arial"/>
              </a:rPr>
              <a:t>(1952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)  </a:t>
            </a:r>
            <a:r>
              <a:rPr sz="2000" spc="105" dirty="0">
                <a:latin typeface="Arial"/>
                <a:cs typeface="Arial"/>
              </a:rPr>
              <a:t>experiment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T-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Even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(2,4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Bacteriophage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15200" y="6327472"/>
            <a:ext cx="152400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973" rIns="0" bIns="0" rtlCol="0">
            <a:spAutoFit/>
          </a:bodyPr>
          <a:lstStyle/>
          <a:p>
            <a:pPr marL="316865" marR="5080" indent="-25400">
              <a:lnSpc>
                <a:spcPct val="103400"/>
              </a:lnSpc>
              <a:spcBef>
                <a:spcPts val="35"/>
              </a:spcBef>
            </a:pPr>
            <a:r>
              <a:rPr sz="2400" spc="145" dirty="0"/>
              <a:t>Frederick</a:t>
            </a:r>
            <a:r>
              <a:rPr sz="2400" spc="-65" dirty="0"/>
              <a:t> </a:t>
            </a:r>
            <a:r>
              <a:rPr sz="2400" spc="130" dirty="0"/>
              <a:t>Griffith</a:t>
            </a:r>
            <a:r>
              <a:rPr sz="2400" spc="-65" dirty="0"/>
              <a:t> </a:t>
            </a:r>
            <a:r>
              <a:rPr sz="2400" spc="75" dirty="0"/>
              <a:t>(1928)</a:t>
            </a:r>
            <a:r>
              <a:rPr sz="2400" spc="-60" dirty="0"/>
              <a:t> </a:t>
            </a:r>
            <a:r>
              <a:rPr sz="2400" spc="114" dirty="0"/>
              <a:t>Studied</a:t>
            </a:r>
            <a:r>
              <a:rPr sz="2400" spc="-25" dirty="0"/>
              <a:t> </a:t>
            </a:r>
            <a:r>
              <a:rPr sz="2450" i="1" u="heavy" spc="114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Diplococcus </a:t>
            </a:r>
            <a:r>
              <a:rPr sz="2450" i="1" spc="114" dirty="0">
                <a:latin typeface="Arial"/>
                <a:cs typeface="Arial"/>
              </a:rPr>
              <a:t> </a:t>
            </a:r>
            <a:r>
              <a:rPr sz="2450" i="1" u="heavy" spc="8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pneumoniae</a:t>
            </a:r>
            <a:r>
              <a:rPr sz="2400" spc="85" dirty="0"/>
              <a:t>, </a:t>
            </a:r>
            <a:r>
              <a:rPr sz="2400" spc="110" dirty="0"/>
              <a:t>having </a:t>
            </a:r>
            <a:r>
              <a:rPr sz="2400" spc="120" dirty="0"/>
              <a:t>Two</a:t>
            </a:r>
            <a:r>
              <a:rPr sz="2400" spc="-415" dirty="0"/>
              <a:t> </a:t>
            </a:r>
            <a:r>
              <a:rPr sz="2400" spc="130" dirty="0"/>
              <a:t>strains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069" y="2183129"/>
            <a:ext cx="730694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45" dirty="0">
                <a:solidFill>
                  <a:srgbClr val="FF0000"/>
                </a:solidFill>
                <a:latin typeface="Arial"/>
                <a:cs typeface="Arial"/>
              </a:rPr>
              <a:t>SIII </a:t>
            </a:r>
            <a:r>
              <a:rPr sz="2000" spc="114" dirty="0">
                <a:latin typeface="Arial"/>
                <a:cs typeface="Arial"/>
              </a:rPr>
              <a:t>strain </a:t>
            </a:r>
            <a:r>
              <a:rPr sz="2000" spc="110" dirty="0">
                <a:latin typeface="Arial"/>
                <a:cs typeface="Arial"/>
              </a:rPr>
              <a:t>was </a:t>
            </a:r>
            <a:r>
              <a:rPr sz="2000" spc="105" dirty="0">
                <a:solidFill>
                  <a:srgbClr val="FF0000"/>
                </a:solidFill>
                <a:latin typeface="Arial"/>
                <a:cs typeface="Arial"/>
              </a:rPr>
              <a:t>virulent</a:t>
            </a:r>
            <a:r>
              <a:rPr sz="2000" spc="105" dirty="0">
                <a:latin typeface="Arial"/>
                <a:cs typeface="Arial"/>
              </a:rPr>
              <a:t>, </a:t>
            </a:r>
            <a:r>
              <a:rPr sz="2000" spc="95" dirty="0">
                <a:latin typeface="Arial"/>
                <a:cs typeface="Arial"/>
              </a:rPr>
              <a:t>possessed </a:t>
            </a:r>
            <a:r>
              <a:rPr sz="2000" spc="75" dirty="0">
                <a:latin typeface="Arial"/>
                <a:cs typeface="Arial"/>
              </a:rPr>
              <a:t>a </a:t>
            </a:r>
            <a:r>
              <a:rPr sz="2000" spc="110" dirty="0">
                <a:latin typeface="Arial"/>
                <a:cs typeface="Arial"/>
              </a:rPr>
              <a:t>lipopolysaccharide  </a:t>
            </a:r>
            <a:r>
              <a:rPr sz="2000" spc="105" dirty="0">
                <a:latin typeface="Arial"/>
                <a:cs typeface="Arial"/>
              </a:rPr>
              <a:t>capsule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and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could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kill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mice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by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causing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disease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Pneumonia  </a:t>
            </a:r>
            <a:r>
              <a:rPr sz="2000" spc="1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made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round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colonies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25" dirty="0">
                <a:latin typeface="Arial"/>
                <a:cs typeface="Arial"/>
              </a:rPr>
              <a:t>culture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plate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6985">
              <a:lnSpc>
                <a:spcPct val="150000"/>
              </a:lnSpc>
              <a:tabLst>
                <a:tab pos="3216275" algn="l"/>
              </a:tabLst>
            </a:pPr>
            <a:r>
              <a:rPr sz="2000" spc="40" dirty="0">
                <a:solidFill>
                  <a:srgbClr val="FF0000"/>
                </a:solidFill>
                <a:latin typeface="Arial"/>
                <a:cs typeface="Arial"/>
              </a:rPr>
              <a:t>RII </a:t>
            </a:r>
            <a:r>
              <a:rPr sz="2000" spc="114" dirty="0">
                <a:latin typeface="Arial"/>
                <a:cs typeface="Arial"/>
              </a:rPr>
              <a:t>strain </a:t>
            </a:r>
            <a:r>
              <a:rPr sz="2000" spc="110" dirty="0">
                <a:latin typeface="Arial"/>
                <a:cs typeface="Arial"/>
              </a:rPr>
              <a:t>was </a:t>
            </a:r>
            <a:r>
              <a:rPr sz="2000" spc="105" dirty="0">
                <a:latin typeface="Arial"/>
                <a:cs typeface="Arial"/>
              </a:rPr>
              <a:t>avirulent </a:t>
            </a:r>
            <a:r>
              <a:rPr sz="2000" spc="100" dirty="0">
                <a:latin typeface="Arial"/>
                <a:cs typeface="Arial"/>
              </a:rPr>
              <a:t>and </a:t>
            </a:r>
            <a:r>
              <a:rPr sz="2000" spc="114" dirty="0">
                <a:latin typeface="Arial"/>
                <a:cs typeface="Arial"/>
              </a:rPr>
              <a:t>lacked </a:t>
            </a:r>
            <a:r>
              <a:rPr sz="2000" spc="75" dirty="0">
                <a:latin typeface="Arial"/>
                <a:cs typeface="Arial"/>
              </a:rPr>
              <a:t>a </a:t>
            </a:r>
            <a:r>
              <a:rPr sz="2000" spc="110" dirty="0">
                <a:latin typeface="Arial"/>
                <a:cs typeface="Arial"/>
              </a:rPr>
              <a:t>Lipopolysaccharide  </a:t>
            </a:r>
            <a:r>
              <a:rPr sz="2000" spc="30" dirty="0">
                <a:latin typeface="Arial"/>
                <a:cs typeface="Arial"/>
              </a:rPr>
              <a:t>(LPS)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capsule,</a:t>
            </a:r>
            <a:r>
              <a:rPr sz="2000" spc="380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growing	</a:t>
            </a:r>
            <a:r>
              <a:rPr sz="2000" spc="90" dirty="0">
                <a:latin typeface="Arial"/>
                <a:cs typeface="Arial"/>
              </a:rPr>
              <a:t>in rough–shaped </a:t>
            </a:r>
            <a:r>
              <a:rPr sz="2000" spc="100" dirty="0">
                <a:latin typeface="Arial"/>
                <a:cs typeface="Arial"/>
              </a:rPr>
              <a:t>colonies </a:t>
            </a:r>
            <a:r>
              <a:rPr sz="2000" spc="95" dirty="0">
                <a:latin typeface="Arial"/>
                <a:cs typeface="Arial"/>
              </a:rPr>
              <a:t>on </a:t>
            </a:r>
            <a:r>
              <a:rPr sz="2000" spc="75" dirty="0">
                <a:latin typeface="Arial"/>
                <a:cs typeface="Arial"/>
              </a:rPr>
              <a:t>a  </a:t>
            </a:r>
            <a:r>
              <a:rPr sz="2000" spc="125" dirty="0">
                <a:latin typeface="Arial"/>
                <a:cs typeface="Arial"/>
              </a:rPr>
              <a:t>culture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plate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7391400" y="6327472"/>
            <a:ext cx="117919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pc="-5" dirty="0" smtClean="0"/>
              <a:t>21/08/2020</a:t>
            </a:r>
          </a:p>
          <a:p>
            <a:pPr marL="12700">
              <a:lnSpc>
                <a:spcPts val="1645"/>
              </a:lnSpc>
            </a:pP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08529"/>
            <a:ext cx="8915400" cy="416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600" y="0"/>
            <a:ext cx="22860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5" dirty="0"/>
              <a:t>06/19/13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479" y="6334365"/>
            <a:ext cx="18097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64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1140" y="6310629"/>
            <a:ext cx="98806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lang="en-IN" sz="1400" spc="-5" dirty="0" smtClean="0"/>
              <a:t>21/08/2020</a:t>
            </a:r>
            <a:endParaRPr lang="en-IN" sz="1400" spc="-5" dirty="0"/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143000"/>
            <a:ext cx="85344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7120" y="491490"/>
            <a:ext cx="5326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0" dirty="0"/>
              <a:t>STEPS </a:t>
            </a:r>
            <a:r>
              <a:rPr sz="3600" spc="-170" dirty="0"/>
              <a:t>IN </a:t>
            </a:r>
            <a:r>
              <a:rPr sz="3600" spc="-395" dirty="0"/>
              <a:t>THE</a:t>
            </a:r>
            <a:r>
              <a:rPr sz="3600" spc="-365" dirty="0"/>
              <a:t> </a:t>
            </a:r>
            <a:r>
              <a:rPr sz="3600" spc="-355" dirty="0"/>
              <a:t>EXPERIMENT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87069" y="5215890"/>
            <a:ext cx="2185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1993264" algn="l"/>
              </a:tabLst>
            </a:pPr>
            <a:r>
              <a:rPr sz="2400" spc="70" dirty="0">
                <a:latin typeface="Arial"/>
                <a:cs typeface="Arial"/>
              </a:rPr>
              <a:t>1	</a:t>
            </a:r>
            <a:r>
              <a:rPr sz="2400" spc="-160" dirty="0">
                <a:latin typeface="Arial"/>
                <a:cs typeface="Arial"/>
              </a:rPr>
              <a:t>L</a:t>
            </a:r>
            <a:r>
              <a:rPr sz="2400" spc="-114" dirty="0">
                <a:latin typeface="Arial"/>
                <a:cs typeface="Arial"/>
              </a:rPr>
              <a:t>I</a:t>
            </a:r>
            <a:r>
              <a:rPr sz="2400" spc="-280" dirty="0">
                <a:latin typeface="Arial"/>
                <a:cs typeface="Arial"/>
              </a:rPr>
              <a:t>V</a:t>
            </a:r>
            <a:r>
              <a:rPr sz="2400" spc="-29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7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</a:pPr>
            <a:r>
              <a:rPr sz="2400" spc="-114" dirty="0">
                <a:latin typeface="Arial"/>
                <a:cs typeface="Arial"/>
              </a:rPr>
              <a:t>SIII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470" y="5215890"/>
            <a:ext cx="30511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1942464" algn="l"/>
                <a:tab pos="2559050" algn="l"/>
              </a:tabLst>
            </a:pPr>
            <a:r>
              <a:rPr sz="2400" spc="-210" dirty="0">
                <a:latin typeface="Arial"/>
                <a:cs typeface="Arial"/>
              </a:rPr>
              <a:t>LIVE	</a:t>
            </a:r>
            <a:r>
              <a:rPr sz="2400" spc="70" dirty="0">
                <a:latin typeface="Arial"/>
                <a:cs typeface="Arial"/>
              </a:rPr>
              <a:t>3	</a:t>
            </a:r>
            <a:r>
              <a:rPr sz="2400" spc="-195" dirty="0">
                <a:latin typeface="Arial"/>
                <a:cs typeface="Arial"/>
              </a:rPr>
              <a:t>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K	</a:t>
            </a:r>
            <a:r>
              <a:rPr sz="2400" spc="-235" dirty="0">
                <a:latin typeface="Arial"/>
                <a:cs typeface="Arial"/>
              </a:rPr>
              <a:t>S </a:t>
            </a:r>
            <a:r>
              <a:rPr sz="2400" spc="-70" dirty="0">
                <a:latin typeface="Arial"/>
                <a:cs typeface="Arial"/>
              </a:rPr>
              <a:t>III  </a:t>
            </a:r>
            <a:r>
              <a:rPr sz="2400" spc="-140" dirty="0">
                <a:latin typeface="Arial"/>
                <a:cs typeface="Arial"/>
              </a:rPr>
              <a:t>RII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9269" y="5215890"/>
            <a:ext cx="1654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265" algn="l"/>
              </a:tabLst>
            </a:pPr>
            <a:r>
              <a:rPr sz="2400" spc="70" dirty="0">
                <a:latin typeface="Arial"/>
                <a:cs typeface="Arial"/>
              </a:rPr>
              <a:t>4	</a:t>
            </a:r>
            <a:r>
              <a:rPr sz="2400" spc="-195" dirty="0">
                <a:latin typeface="Arial"/>
                <a:cs typeface="Arial"/>
              </a:rPr>
              <a:t>H </a:t>
            </a:r>
            <a:r>
              <a:rPr sz="2400" spc="-95" dirty="0">
                <a:latin typeface="Arial"/>
                <a:cs typeface="Arial"/>
              </a:rPr>
              <a:t>K </a:t>
            </a:r>
            <a:r>
              <a:rPr sz="2400" spc="-235" dirty="0">
                <a:latin typeface="Arial"/>
                <a:cs typeface="Arial"/>
              </a:rPr>
              <a:t>S </a:t>
            </a:r>
            <a:r>
              <a:rPr sz="2400" spc="-70" dirty="0">
                <a:latin typeface="Arial"/>
                <a:cs typeface="Arial"/>
              </a:rPr>
              <a:t>III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9269" y="5947409"/>
            <a:ext cx="996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Arial"/>
                <a:cs typeface="Arial"/>
              </a:rPr>
              <a:t>LIVE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RII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670" y="5977890"/>
            <a:ext cx="6369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b="1" spc="160" dirty="0">
                <a:solidFill>
                  <a:srgbClr val="FF0000"/>
                </a:solidFill>
                <a:latin typeface="Arial"/>
                <a:cs typeface="Arial"/>
              </a:rPr>
              <a:t>Strains </a:t>
            </a:r>
            <a:r>
              <a:rPr sz="2000" b="1" spc="7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b="1" spc="165" dirty="0">
                <a:solidFill>
                  <a:srgbClr val="FF0000"/>
                </a:solidFill>
                <a:latin typeface="Arial"/>
                <a:cs typeface="Arial"/>
              </a:rPr>
              <a:t>Diplococcus pneumoniae </a:t>
            </a:r>
            <a:r>
              <a:rPr sz="2000" b="1" spc="175" dirty="0">
                <a:solidFill>
                  <a:srgbClr val="FF0000"/>
                </a:solidFill>
                <a:latin typeface="Arial"/>
                <a:cs typeface="Arial"/>
              </a:rPr>
              <a:t>injected  </a:t>
            </a:r>
            <a:r>
              <a:rPr sz="2000" b="1" spc="-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100" spc="-300" baseline="11904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-2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55" dirty="0">
                <a:solidFill>
                  <a:srgbClr val="FF0000"/>
                </a:solidFill>
                <a:latin typeface="Arial"/>
                <a:cs typeface="Arial"/>
              </a:rPr>
              <a:t>mice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" y="200659"/>
            <a:ext cx="24428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000000"/>
                </a:solidFill>
              </a:rPr>
              <a:t>Griffith’s  </a:t>
            </a:r>
            <a:r>
              <a:rPr sz="4000" spc="-495" dirty="0">
                <a:solidFill>
                  <a:srgbClr val="000000"/>
                </a:solidFill>
              </a:rPr>
              <a:t>E</a:t>
            </a:r>
            <a:r>
              <a:rPr sz="4000" spc="-315" dirty="0">
                <a:solidFill>
                  <a:srgbClr val="000000"/>
                </a:solidFill>
              </a:rPr>
              <a:t>x</a:t>
            </a:r>
            <a:r>
              <a:rPr sz="4000" spc="-70" dirty="0">
                <a:solidFill>
                  <a:srgbClr val="000000"/>
                </a:solidFill>
              </a:rPr>
              <a:t>per</a:t>
            </a:r>
            <a:r>
              <a:rPr sz="4000" spc="-40" dirty="0">
                <a:solidFill>
                  <a:srgbClr val="000000"/>
                </a:solidFill>
              </a:rPr>
              <a:t>i</a:t>
            </a:r>
            <a:r>
              <a:rPr sz="4000" spc="-90" dirty="0">
                <a:solidFill>
                  <a:srgbClr val="000000"/>
                </a:solidFill>
              </a:rPr>
              <a:t>m</a:t>
            </a:r>
            <a:r>
              <a:rPr sz="4000" spc="-105" dirty="0">
                <a:solidFill>
                  <a:srgbClr val="000000"/>
                </a:solidFill>
              </a:rPr>
              <a:t>e</a:t>
            </a:r>
            <a:r>
              <a:rPr sz="4000" spc="-110" dirty="0">
                <a:solidFill>
                  <a:srgbClr val="000000"/>
                </a:solidFill>
              </a:rPr>
              <a:t>n</a:t>
            </a:r>
            <a:r>
              <a:rPr sz="4000" spc="114" dirty="0">
                <a:solidFill>
                  <a:srgbClr val="000000"/>
                </a:solidFill>
              </a:rPr>
              <a:t>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63840" y="6340172"/>
            <a:ext cx="69405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solidFill>
                  <a:srgbClr val="686363"/>
                </a:solidFill>
                <a:latin typeface="Arial"/>
                <a:cs typeface="Arial"/>
              </a:rPr>
              <a:t>06</a:t>
            </a:r>
            <a:r>
              <a:rPr sz="1400" spc="10" dirty="0">
                <a:solidFill>
                  <a:srgbClr val="686363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686363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686363"/>
                </a:solidFill>
                <a:latin typeface="Arial"/>
                <a:cs typeface="Arial"/>
              </a:rPr>
              <a:t>9</a:t>
            </a:r>
            <a:r>
              <a:rPr sz="1400" spc="10" dirty="0">
                <a:solidFill>
                  <a:srgbClr val="686363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686363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1585" y="4509"/>
                </a:lnTo>
                <a:lnTo>
                  <a:pt x="138231" y="17502"/>
                </a:lnTo>
                <a:lnTo>
                  <a:pt x="99342" y="38174"/>
                </a:lnTo>
                <a:lnTo>
                  <a:pt x="65722" y="65722"/>
                </a:lnTo>
                <a:lnTo>
                  <a:pt x="38174" y="99342"/>
                </a:lnTo>
                <a:lnTo>
                  <a:pt x="17502" y="138231"/>
                </a:lnTo>
                <a:lnTo>
                  <a:pt x="4509" y="181585"/>
                </a:lnTo>
                <a:lnTo>
                  <a:pt x="0" y="228600"/>
                </a:lnTo>
                <a:lnTo>
                  <a:pt x="4509" y="275614"/>
                </a:lnTo>
                <a:lnTo>
                  <a:pt x="17502" y="318968"/>
                </a:lnTo>
                <a:lnTo>
                  <a:pt x="38174" y="357857"/>
                </a:lnTo>
                <a:lnTo>
                  <a:pt x="65722" y="391477"/>
                </a:lnTo>
                <a:lnTo>
                  <a:pt x="99342" y="419025"/>
                </a:lnTo>
                <a:lnTo>
                  <a:pt x="138231" y="439697"/>
                </a:lnTo>
                <a:lnTo>
                  <a:pt x="181585" y="452690"/>
                </a:lnTo>
                <a:lnTo>
                  <a:pt x="228600" y="457200"/>
                </a:lnTo>
                <a:lnTo>
                  <a:pt x="275614" y="452690"/>
                </a:lnTo>
                <a:lnTo>
                  <a:pt x="318968" y="439697"/>
                </a:lnTo>
                <a:lnTo>
                  <a:pt x="357857" y="419025"/>
                </a:lnTo>
                <a:lnTo>
                  <a:pt x="391477" y="391477"/>
                </a:lnTo>
                <a:lnTo>
                  <a:pt x="419025" y="357857"/>
                </a:lnTo>
                <a:lnTo>
                  <a:pt x="439697" y="318968"/>
                </a:lnTo>
                <a:lnTo>
                  <a:pt x="452690" y="275614"/>
                </a:lnTo>
                <a:lnTo>
                  <a:pt x="457200" y="228600"/>
                </a:lnTo>
                <a:lnTo>
                  <a:pt x="452690" y="181585"/>
                </a:lnTo>
                <a:lnTo>
                  <a:pt x="439697" y="138231"/>
                </a:lnTo>
                <a:lnTo>
                  <a:pt x="419025" y="99342"/>
                </a:lnTo>
                <a:lnTo>
                  <a:pt x="391477" y="65722"/>
                </a:lnTo>
                <a:lnTo>
                  <a:pt x="357857" y="38174"/>
                </a:lnTo>
                <a:lnTo>
                  <a:pt x="318968" y="17502"/>
                </a:lnTo>
                <a:lnTo>
                  <a:pt x="275614" y="4509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9879" y="6319520"/>
            <a:ext cx="130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190" y="1863090"/>
            <a:ext cx="2747010" cy="207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45" dirty="0">
                <a:latin typeface="Arial"/>
                <a:cs typeface="Arial"/>
              </a:rPr>
              <a:t>RII </a:t>
            </a:r>
            <a:r>
              <a:rPr sz="2600" spc="-165" dirty="0">
                <a:latin typeface="UnDotum"/>
                <a:cs typeface="UnDotum"/>
              </a:rPr>
              <a:t></a:t>
            </a:r>
            <a:r>
              <a:rPr sz="2600" spc="-165" dirty="0">
                <a:latin typeface="Arial"/>
                <a:cs typeface="Arial"/>
              </a:rPr>
              <a:t>SIII</a:t>
            </a:r>
            <a:endParaRPr sz="2600">
              <a:latin typeface="Arial"/>
              <a:cs typeface="Arial"/>
            </a:endParaRPr>
          </a:p>
          <a:p>
            <a:pPr marL="62230" marR="5080">
              <a:lnSpc>
                <a:spcPct val="100000"/>
              </a:lnSpc>
              <a:tabLst>
                <a:tab pos="1907539" algn="l"/>
              </a:tabLst>
            </a:pPr>
            <a:r>
              <a:rPr sz="2600" spc="-200" dirty="0">
                <a:latin typeface="Arial"/>
                <a:cs typeface="Arial"/>
              </a:rPr>
              <a:t>transformation </a:t>
            </a:r>
            <a:r>
              <a:rPr sz="2600" spc="-305" dirty="0">
                <a:latin typeface="Arial"/>
                <a:cs typeface="Arial"/>
              </a:rPr>
              <a:t>takes  </a:t>
            </a:r>
            <a:r>
              <a:rPr sz="2600" spc="-285" dirty="0">
                <a:latin typeface="Arial"/>
                <a:cs typeface="Arial"/>
              </a:rPr>
              <a:t>place  </a:t>
            </a:r>
            <a:r>
              <a:rPr sz="2600" spc="-120" dirty="0">
                <a:latin typeface="Arial"/>
                <a:cs typeface="Arial"/>
              </a:rPr>
              <a:t>in</a:t>
            </a:r>
            <a:r>
              <a:rPr sz="2600" spc="-415" dirty="0">
                <a:latin typeface="Arial"/>
                <a:cs typeface="Arial"/>
              </a:rPr>
              <a:t> </a:t>
            </a:r>
            <a:r>
              <a:rPr sz="2600" spc="-280" dirty="0">
                <a:latin typeface="Arial"/>
                <a:cs typeface="Arial"/>
              </a:rPr>
              <a:t>step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60" dirty="0">
                <a:latin typeface="Arial"/>
                <a:cs typeface="Arial"/>
              </a:rPr>
              <a:t>4	</a:t>
            </a:r>
            <a:r>
              <a:rPr sz="2600" spc="-245" dirty="0">
                <a:latin typeface="Arial"/>
                <a:cs typeface="Arial"/>
              </a:rPr>
              <a:t>give  </a:t>
            </a:r>
            <a:r>
              <a:rPr sz="2600" spc="-229" dirty="0">
                <a:latin typeface="Arial"/>
                <a:cs typeface="Arial"/>
              </a:rPr>
              <a:t>clue </a:t>
            </a:r>
            <a:r>
              <a:rPr sz="2600" spc="-95" dirty="0">
                <a:latin typeface="Arial"/>
                <a:cs typeface="Arial"/>
              </a:rPr>
              <a:t>for </a:t>
            </a:r>
            <a:r>
              <a:rPr sz="2600" spc="-160" dirty="0">
                <a:latin typeface="Arial"/>
                <a:cs typeface="Arial"/>
              </a:rPr>
              <a:t>DNA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500" dirty="0">
                <a:latin typeface="Arial"/>
                <a:cs typeface="Arial"/>
              </a:rPr>
              <a:t>as</a:t>
            </a:r>
            <a:endParaRPr sz="2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560"/>
              </a:spcBef>
            </a:pPr>
            <a:r>
              <a:rPr sz="2600" spc="-240" dirty="0">
                <a:latin typeface="Arial"/>
                <a:cs typeface="Arial"/>
              </a:rPr>
              <a:t>genetic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material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304800"/>
            <a:ext cx="5778262" cy="623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94040" y="14820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3269" y="32346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7069" y="47574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3269" y="61290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1281</Words>
  <Application>Microsoft Office PowerPoint</Application>
  <PresentationFormat>On-screen Show (4:3)</PresentationFormat>
  <Paragraphs>243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DNA &amp; RNA As Genetic Material</vt:lpstr>
      <vt:lpstr>Slide 2</vt:lpstr>
      <vt:lpstr>Genetic material must be capable of</vt:lpstr>
      <vt:lpstr>Is the Genetic Material Protein or DNA</vt:lpstr>
      <vt:lpstr>But On the basis of certain experiments conducted from time to  time ,it was ultimately demonstrated that DNA carries genetic  information and not the proteins</vt:lpstr>
      <vt:lpstr>Frederick Griffith (1928) Studied Diplococcus  pneumoniae, having Two strains</vt:lpstr>
      <vt:lpstr>Slide 7</vt:lpstr>
      <vt:lpstr>STEPS IN THE EXPERIMENT</vt:lpstr>
      <vt:lpstr>Griffith’s  Experiment</vt:lpstr>
      <vt:lpstr>STEPS AND  RESULTS OF GRIFFITH’S  EXPERIMENT</vt:lpstr>
      <vt:lpstr>GRIFFITH’S CONCLUSION</vt:lpstr>
      <vt:lpstr>Slide 12</vt:lpstr>
      <vt:lpstr>AVERY,M  ACLEOD  AND  MCCART Y (1944)</vt:lpstr>
      <vt:lpstr>Avery, MacLeod AND McCarty  EXPERIMENT</vt:lpstr>
      <vt:lpstr>Slide 15</vt:lpstr>
      <vt:lpstr>Hershey AND Chase Experiment</vt:lpstr>
      <vt:lpstr>Life Cycle of T-  2 Phage</vt:lpstr>
      <vt:lpstr>EVENTS WHICH TAKE PLACE IN LIFE  CYCLE OF BACTERIOPHAGE</vt:lpstr>
      <vt:lpstr>HERSHEY &amp; CHASE (1952) EXPERIMENT WITH T2  BACTERIOPHAGE</vt:lpstr>
      <vt:lpstr>Slide 20</vt:lpstr>
      <vt:lpstr>Slide 21</vt:lpstr>
      <vt:lpstr>HERSHAY &amp; CHASE CONCLUSION</vt:lpstr>
      <vt:lpstr>Summary of Hershey &amp; Chase (1952 ) experiment</vt:lpstr>
      <vt:lpstr>SOME ORGANISMS HAVE RNA AS GENETIC  MATERIAL</vt:lpstr>
      <vt:lpstr>EXAMPLES OF PLANT RNA VIRUSES</vt:lpstr>
      <vt:lpstr>RNA VIRUSES</vt:lpstr>
      <vt:lpstr>EVIDENCE IN FAVOUR OF RNA AS  GENETIC MATERIAL</vt:lpstr>
      <vt:lpstr>Inoculated Hybrid TMV into healthy tobacco plant  Tobacco Mosaic disease appeared</vt:lpstr>
      <vt:lpstr>SUMMARY OF THE PRESENTAION ON  DNA AS GENETIC MATERIAL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AS GENETIC  MATERIAL</dc:title>
  <dc:creator>user</dc:creator>
  <cp:lastModifiedBy>user</cp:lastModifiedBy>
  <cp:revision>5</cp:revision>
  <dcterms:created xsi:type="dcterms:W3CDTF">2020-08-21T03:56:42Z</dcterms:created>
  <dcterms:modified xsi:type="dcterms:W3CDTF">2023-03-12T16:02:09Z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2020-08-21T00:00:00Z</vt:filetime>
  </property>
</Properties>
</file>